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8" r:id="rId1"/>
  </p:sldMasterIdLst>
  <p:notesMasterIdLst>
    <p:notesMasterId r:id="rId47"/>
  </p:notesMasterIdLst>
  <p:handoutMasterIdLst>
    <p:handoutMasterId r:id="rId48"/>
  </p:handoutMasterIdLst>
  <p:sldIdLst>
    <p:sldId id="264" r:id="rId2"/>
    <p:sldId id="265" r:id="rId3"/>
    <p:sldId id="272" r:id="rId4"/>
    <p:sldId id="274" r:id="rId5"/>
    <p:sldId id="277" r:id="rId6"/>
    <p:sldId id="283" r:id="rId7"/>
    <p:sldId id="303" r:id="rId8"/>
    <p:sldId id="276" r:id="rId9"/>
    <p:sldId id="278" r:id="rId10"/>
    <p:sldId id="279" r:id="rId11"/>
    <p:sldId id="280" r:id="rId12"/>
    <p:sldId id="281" r:id="rId13"/>
    <p:sldId id="282" r:id="rId14"/>
    <p:sldId id="284" r:id="rId15"/>
    <p:sldId id="285" r:id="rId16"/>
    <p:sldId id="288" r:id="rId17"/>
    <p:sldId id="286" r:id="rId18"/>
    <p:sldId id="289" r:id="rId19"/>
    <p:sldId id="304" r:id="rId20"/>
    <p:sldId id="290" r:id="rId21"/>
    <p:sldId id="315" r:id="rId22"/>
    <p:sldId id="292" r:id="rId23"/>
    <p:sldId id="293" r:id="rId24"/>
    <p:sldId id="294" r:id="rId25"/>
    <p:sldId id="295" r:id="rId26"/>
    <p:sldId id="314" r:id="rId27"/>
    <p:sldId id="296" r:id="rId28"/>
    <p:sldId id="297" r:id="rId29"/>
    <p:sldId id="302" r:id="rId30"/>
    <p:sldId id="299" r:id="rId31"/>
    <p:sldId id="298" r:id="rId32"/>
    <p:sldId id="300" r:id="rId33"/>
    <p:sldId id="301" r:id="rId34"/>
    <p:sldId id="305" r:id="rId35"/>
    <p:sldId id="306" r:id="rId36"/>
    <p:sldId id="307" r:id="rId37"/>
    <p:sldId id="308" r:id="rId38"/>
    <p:sldId id="309" r:id="rId39"/>
    <p:sldId id="319" r:id="rId40"/>
    <p:sldId id="313" r:id="rId41"/>
    <p:sldId id="311" r:id="rId42"/>
    <p:sldId id="312" r:id="rId43"/>
    <p:sldId id="271" r:id="rId44"/>
    <p:sldId id="317" r:id="rId45"/>
    <p:sldId id="318" r:id="rId46"/>
  </p:sldIdLst>
  <p:sldSz cx="9144000" cy="6858000" type="screen4x3"/>
  <p:notesSz cx="6858000" cy="9144000"/>
  <p:custDataLst>
    <p:tags r:id="rId4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6D10"/>
    <a:srgbClr val="FF3300"/>
    <a:srgbClr val="FF6633"/>
    <a:srgbClr val="009999"/>
    <a:srgbClr val="FDD4BB"/>
    <a:srgbClr val="82EAE5"/>
    <a:srgbClr val="6600FF"/>
    <a:srgbClr val="F8F8F8"/>
    <a:srgbClr val="FFFF99"/>
    <a:srgbClr val="B1A9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1" autoAdjust="0"/>
    <p:restoredTop sz="94660"/>
  </p:normalViewPr>
  <p:slideViewPr>
    <p:cSldViewPr>
      <p:cViewPr>
        <p:scale>
          <a:sx n="100" d="100"/>
          <a:sy n="100" d="100"/>
        </p:scale>
        <p:origin x="-1302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8" d="100"/>
          <a:sy n="48" d="100"/>
        </p:scale>
        <p:origin x="-195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4"/>
            <a:ext cx="2972115" cy="456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defTabSz="913576" eaLnBrk="1" hangingPunct="1">
              <a:defRPr kumimoji="1" sz="1200"/>
            </a:lvl1pPr>
          </a:lstStyle>
          <a:p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316" y="4"/>
            <a:ext cx="2972115" cy="456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 defTabSz="913576" eaLnBrk="1" hangingPunct="1">
              <a:defRPr kumimoji="1" sz="1200"/>
            </a:lvl1pPr>
          </a:lstStyle>
          <a:p>
            <a:endParaRPr 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685859"/>
            <a:ext cx="2972115" cy="456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defTabSz="913576" eaLnBrk="1" hangingPunct="1">
              <a:defRPr kumimoji="1" sz="1200"/>
            </a:lvl1pPr>
          </a:lstStyle>
          <a:p>
            <a:endParaRPr 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316" y="8685859"/>
            <a:ext cx="2972115" cy="456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 defTabSz="913576" eaLnBrk="1" hangingPunct="1">
              <a:defRPr kumimoji="1" sz="1200">
                <a:latin typeface="Arial Black" pitchFamily="34" charset="0"/>
              </a:defRPr>
            </a:lvl1pPr>
          </a:lstStyle>
          <a:p>
            <a:fld id="{8F013E33-EFD8-41BE-97D6-93CF1D9B31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878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4"/>
            <a:ext cx="2972115" cy="456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>
            <a:lvl1pPr defTabSz="913576">
              <a:defRPr sz="1200"/>
            </a:lvl1pPr>
          </a:lstStyle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889" y="4"/>
            <a:ext cx="2972114" cy="456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6" rIns="91432" bIns="45716" numCol="1" anchor="ctr" anchorCtr="0" compatLnSpc="1">
            <a:prstTxWarp prst="textNoShape">
              <a:avLst/>
            </a:prstTxWarp>
          </a:bodyPr>
          <a:lstStyle>
            <a:lvl1pPr algn="r" defTabSz="913576">
              <a:defRPr sz="1200"/>
            </a:lvl1pPr>
          </a:lstStyle>
          <a:p>
            <a:endParaRPr lang="en-US"/>
          </a:p>
        </p:txBody>
      </p:sp>
      <p:sp>
        <p:nvSpPr>
          <p:cNvPr id="10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3773" y="4343720"/>
            <a:ext cx="5030456" cy="4113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687433"/>
            <a:ext cx="2972115" cy="456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defTabSz="913576">
              <a:defRPr sz="12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889" y="8687433"/>
            <a:ext cx="2972114" cy="456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 defTabSz="913576">
              <a:defRPr sz="1200">
                <a:latin typeface="Arial Black" pitchFamily="34" charset="0"/>
              </a:defRPr>
            </a:lvl1pPr>
          </a:lstStyle>
          <a:p>
            <a:fld id="{FB4E03FD-5BA2-4C63-8D99-9F7A634597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8399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CF937C-A822-4068-849E-D12500F2B5AC}" type="slidenum">
              <a:rPr lang="en-US"/>
              <a:pPr/>
              <a:t>1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E03FD-5BA2-4C63-8D99-9F7A6345971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11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9011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9011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9011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9011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011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012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012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012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012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012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012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012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012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90128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0129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University of Windsor, School of Computer Science</a:t>
            </a:r>
            <a:endParaRPr lang="en-US"/>
          </a:p>
        </p:txBody>
      </p:sp>
      <p:sp>
        <p:nvSpPr>
          <p:cNvPr id="90130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786A5C3-A9D4-4996-9C79-BD17429E9F7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013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013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University of Windsor, School of Computer Science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46E65CA-5ECE-4915-B8CE-ABA2CC9380F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University of Windsor, School of Computer Science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AF3C71D-DAC8-4E91-9BFA-D7759C9674F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r>
              <a:rPr lang="en-US" smtClean="0"/>
              <a:t>Click icon to add clip art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University of Windsor, School of Computer Science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2C9635B-385C-4EC1-B124-AE4E81072CD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r>
              <a:rPr lang="en-US" smtClean="0"/>
              <a:t>Click icon to add clip art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University of Windsor, School of Computer Science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CD9C212-08AC-47A1-A63C-574A46CE36A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000500"/>
            <a:ext cx="8229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University of Windsor, School of Computer Science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1ACB91E-EA58-4BA4-94F9-4DF077FE36E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University of Windsor, School of Computer Science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9690203-F97C-40D7-B429-AF40583D04A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University of Windsor, School of Computer Science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B55C107-0430-411B-9B94-9A3A31A9EA7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University of Windsor, School of Computer Science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FD14B9C-C5F0-4105-A583-558D94DB838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University of Windsor, School of Computer Science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5C70EB-82E2-4182-8BEE-8BA61831079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University of Windsor, School of Computer Science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9CF6E03-8606-4E23-9A42-6F1A028BC68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University of Windsor, School of Computer Science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C6C034E-6705-4286-8AD3-C69A17E8963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University of Windsor, School of Computer Science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85189C3-03A1-438D-9D6C-2E4B034C5A4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University of Windsor, School of Computer Science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3E30E9E-8F43-4DCA-9460-B586E568FB7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University of Windsor, School of Computer Science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92927B4-0009-4D12-9223-A9E89FC17CA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r>
              <a:rPr lang="en-US" smtClean="0"/>
              <a:t>University of Windsor, School of Computer Science</a:t>
            </a:r>
            <a:endParaRPr lang="en-US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6345FC74-C188-4B95-B77E-99598379A995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8909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8909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9094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9095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89096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89097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89098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89099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9100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89101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8910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910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910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</p:sldLayoutIdLst>
  <p:transition spd="slow"/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71800" y="1676400"/>
            <a:ext cx="6019800" cy="2554545"/>
          </a:xfrm>
          <a:noFill/>
          <a:ln/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rial Rounded MT Bold" pitchFamily="34" charset="0"/>
              </a:rPr>
              <a:t>Social Network Opinion and Posts Mining for Community Preference Discovery</a:t>
            </a:r>
            <a:endParaRPr lang="en-US" sz="40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4191000"/>
            <a:ext cx="4267200" cy="838200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en-US" sz="2000" b="1" u="sng" dirty="0" smtClean="0"/>
              <a:t>Thesis Proposal By</a:t>
            </a:r>
            <a:r>
              <a:rPr lang="en-US" sz="2000" u="sng" dirty="0" smtClean="0"/>
              <a:t> </a:t>
            </a:r>
          </a:p>
          <a:p>
            <a:pPr algn="l">
              <a:spcBef>
                <a:spcPts val="0"/>
              </a:spcBef>
            </a:pPr>
            <a:r>
              <a:rPr lang="en-US" sz="2000" dirty="0" err="1" smtClean="0"/>
              <a:t>Tamanna</a:t>
            </a:r>
            <a:r>
              <a:rPr lang="en-US" sz="2000" dirty="0" smtClean="0"/>
              <a:t> Mumu</a:t>
            </a:r>
            <a:endParaRPr lang="en-US" sz="2000" dirty="0"/>
          </a:p>
        </p:txBody>
      </p:sp>
      <p:sp>
        <p:nvSpPr>
          <p:cNvPr id="7" name="Subtitle 5"/>
          <p:cNvSpPr txBox="1">
            <a:spLocks/>
          </p:cNvSpPr>
          <p:nvPr/>
        </p:nvSpPr>
        <p:spPr bwMode="auto">
          <a:xfrm>
            <a:off x="3124200" y="4191000"/>
            <a:ext cx="6248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Thesis Committee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Arial" pitchFamily="34" charset="0"/>
              <a:buChar char="•"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Chair: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Dr.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Ziad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Kobti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[Computer Science]</a:t>
            </a:r>
          </a:p>
          <a:p>
            <a:pPr lvl="0" eaLnBrk="1" hangingPunct="1">
              <a:spcBef>
                <a:spcPts val="0"/>
              </a:spcBef>
              <a:buClr>
                <a:schemeClr val="bg2"/>
              </a:buClr>
              <a:buSzPct val="75000"/>
              <a:buFont typeface="Arial" pitchFamily="34" charset="0"/>
              <a:buChar char="•"/>
            </a:pPr>
            <a:r>
              <a:rPr lang="en-US" b="1" kern="0" dirty="0" smtClean="0">
                <a:latin typeface="+mn-lt"/>
              </a:rPr>
              <a:t>Advisor: </a:t>
            </a:r>
            <a:r>
              <a:rPr lang="en-US" dirty="0" smtClean="0">
                <a:latin typeface="+mn-lt"/>
              </a:rPr>
              <a:t>Dr. Christie </a:t>
            </a:r>
            <a:r>
              <a:rPr lang="en-US" dirty="0" err="1" smtClean="0">
                <a:latin typeface="+mn-lt"/>
              </a:rPr>
              <a:t>Ezeife</a:t>
            </a:r>
            <a:r>
              <a:rPr lang="en-US" dirty="0" smtClean="0">
                <a:latin typeface="+mn-lt"/>
              </a:rPr>
              <a:t> [Computer Science]</a:t>
            </a:r>
          </a:p>
          <a:p>
            <a:pPr lvl="0" eaLnBrk="1" hangingPunct="1">
              <a:spcBef>
                <a:spcPts val="0"/>
              </a:spcBef>
              <a:buClr>
                <a:schemeClr val="bg2"/>
              </a:buClr>
              <a:buSzPct val="75000"/>
              <a:buFont typeface="Arial" pitchFamily="34" charset="0"/>
              <a:buChar char="•"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Internal Reader: </a:t>
            </a:r>
            <a:r>
              <a:rPr lang="en-US" dirty="0" smtClean="0">
                <a:latin typeface="+mn-lt"/>
              </a:rPr>
              <a:t>Dr. </a:t>
            </a:r>
            <a:r>
              <a:rPr lang="en-US" dirty="0" err="1" smtClean="0">
                <a:latin typeface="+mn-lt"/>
              </a:rPr>
              <a:t>Subir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Bandyopadhyay</a:t>
            </a:r>
            <a:r>
              <a:rPr lang="en-US" dirty="0" smtClean="0">
                <a:latin typeface="+mn-lt"/>
              </a:rPr>
              <a:t> [Computer Science]</a:t>
            </a:r>
          </a:p>
          <a:p>
            <a:pPr lvl="0" eaLnBrk="1" hangingPunct="1">
              <a:spcBef>
                <a:spcPts val="0"/>
              </a:spcBef>
              <a:buClr>
                <a:schemeClr val="bg2"/>
              </a:buClr>
              <a:buSzPct val="75000"/>
              <a:buFont typeface="Arial" pitchFamily="34" charset="0"/>
              <a:buChar char="•"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External Reader: </a:t>
            </a:r>
            <a:r>
              <a:rPr lang="en-US" dirty="0" smtClean="0">
                <a:latin typeface="+mn-lt"/>
              </a:rPr>
              <a:t>Dr. Eugene H. Kim [Physics]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6172200"/>
            <a:ext cx="2286000" cy="6267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371600"/>
          </a:xfrm>
        </p:spPr>
        <p:txBody>
          <a:bodyPr/>
          <a:lstStyle/>
          <a:p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doni MT" pitchFamily="18" charset="0"/>
              </a:rPr>
              <a:t>Mining Social Network (why&amp; where?)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doni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33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Business Applications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55C107-0430-411B-9B94-9A3A31A9EA70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152858" y="1676400"/>
            <a:ext cx="4287362" cy="1953399"/>
            <a:chOff x="152858" y="1676400"/>
            <a:chExt cx="4287362" cy="1953399"/>
          </a:xfrm>
        </p:grpSpPr>
        <p:grpSp>
          <p:nvGrpSpPr>
            <p:cNvPr id="21" name="Group 20"/>
            <p:cNvGrpSpPr/>
            <p:nvPr/>
          </p:nvGrpSpPr>
          <p:grpSpPr>
            <a:xfrm>
              <a:off x="639913" y="2057400"/>
              <a:ext cx="1199582" cy="600720"/>
              <a:chOff x="715654" y="1828800"/>
              <a:chExt cx="1199582" cy="600720"/>
            </a:xfrm>
          </p:grpSpPr>
          <p:pic>
            <p:nvPicPr>
              <p:cNvPr id="1026" name="Picture 2" descr="http://www.logostage.com/logos/Walmart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200" y="1828800"/>
                <a:ext cx="775648" cy="2143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 descr="http://smartcanucks.ca/wp-content/uploads/2008/03/sears-logo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12460" y="2055383"/>
                <a:ext cx="602776" cy="3741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0" name="Picture 6" descr="http://www.logostage.com/logos/KFC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5654" y="2074334"/>
                <a:ext cx="560127" cy="3362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2" name="Group 21"/>
            <p:cNvGrpSpPr/>
            <p:nvPr/>
          </p:nvGrpSpPr>
          <p:grpSpPr>
            <a:xfrm>
              <a:off x="601529" y="2057400"/>
              <a:ext cx="1246495" cy="1066800"/>
              <a:chOff x="677270" y="1752600"/>
              <a:chExt cx="1246495" cy="1066800"/>
            </a:xfrm>
          </p:grpSpPr>
          <p:sp>
            <p:nvSpPr>
              <p:cNvPr id="8" name="Rectangle 7"/>
              <p:cNvSpPr/>
              <p:nvPr/>
            </p:nvSpPr>
            <p:spPr bwMode="auto">
              <a:xfrm>
                <a:off x="685800" y="1752600"/>
                <a:ext cx="1229436" cy="10668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CA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77270" y="2388513"/>
                <a:ext cx="124649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100" dirty="0" smtClean="0"/>
                  <a:t>High-reputation sellers</a:t>
                </a:r>
                <a:endParaRPr lang="en-CA" sz="1100" dirty="0"/>
              </a:p>
            </p:txBody>
          </p:sp>
        </p:grpSp>
        <p:pic>
          <p:nvPicPr>
            <p:cNvPr id="27" name="Picture 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209" y="1724025"/>
              <a:ext cx="171450" cy="257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8784" y="1785084"/>
              <a:ext cx="171450" cy="257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2344" y="1752600"/>
              <a:ext cx="165763" cy="2486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372" y="2908756"/>
              <a:ext cx="19050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1822" y="1676400"/>
              <a:ext cx="191637" cy="2874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664" y="2290076"/>
              <a:ext cx="171450" cy="257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6" name="Straight Arrow Connector 25"/>
            <p:cNvCxnSpPr>
              <a:stCxn id="27" idx="3"/>
            </p:cNvCxnSpPr>
            <p:nvPr/>
          </p:nvCxnSpPr>
          <p:spPr bwMode="auto">
            <a:xfrm>
              <a:off x="457659" y="1852613"/>
              <a:ext cx="304800" cy="16036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51" name="Straight Arrow Connector 2050"/>
            <p:cNvCxnSpPr>
              <a:stCxn id="31" idx="3"/>
              <a:endCxn id="8" idx="0"/>
            </p:cNvCxnSpPr>
            <p:nvPr/>
          </p:nvCxnSpPr>
          <p:spPr bwMode="auto">
            <a:xfrm>
              <a:off x="1143459" y="1820128"/>
              <a:ext cx="81318" cy="23727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53" name="Straight Arrow Connector 2052"/>
            <p:cNvCxnSpPr/>
            <p:nvPr/>
          </p:nvCxnSpPr>
          <p:spPr bwMode="auto">
            <a:xfrm>
              <a:off x="1538107" y="1852612"/>
              <a:ext cx="0" cy="2047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55" name="Straight Arrow Connector 2054"/>
            <p:cNvCxnSpPr>
              <a:stCxn id="28" idx="3"/>
            </p:cNvCxnSpPr>
            <p:nvPr/>
          </p:nvCxnSpPr>
          <p:spPr bwMode="auto">
            <a:xfrm flipH="1">
              <a:off x="1848024" y="1913672"/>
              <a:ext cx="162210" cy="37640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57" name="Straight Arrow Connector 2056"/>
            <p:cNvCxnSpPr>
              <a:stCxn id="32" idx="3"/>
            </p:cNvCxnSpPr>
            <p:nvPr/>
          </p:nvCxnSpPr>
          <p:spPr bwMode="auto">
            <a:xfrm flipV="1">
              <a:off x="452114" y="2379134"/>
              <a:ext cx="149415" cy="3953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59" name="Straight Arrow Connector 2058"/>
            <p:cNvCxnSpPr>
              <a:stCxn id="30" idx="0"/>
              <a:endCxn id="20" idx="1"/>
            </p:cNvCxnSpPr>
            <p:nvPr/>
          </p:nvCxnSpPr>
          <p:spPr bwMode="auto">
            <a:xfrm>
              <a:off x="406622" y="2908756"/>
              <a:ext cx="194907" cy="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060" name="Oval 2059"/>
            <p:cNvSpPr/>
            <p:nvPr/>
          </p:nvSpPr>
          <p:spPr bwMode="auto">
            <a:xfrm>
              <a:off x="2286459" y="2209800"/>
              <a:ext cx="990600" cy="779314"/>
            </a:xfrm>
            <a:prstGeom prst="ellipse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Keep high 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reputation</a:t>
              </a:r>
            </a:p>
          </p:txBody>
        </p:sp>
        <p:sp>
          <p:nvSpPr>
            <p:cNvPr id="2061" name="TextBox 2060"/>
            <p:cNvSpPr txBox="1"/>
            <p:nvPr/>
          </p:nvSpPr>
          <p:spPr>
            <a:xfrm>
              <a:off x="2896059" y="1795790"/>
              <a:ext cx="69442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100" dirty="0" smtClean="0"/>
                <a:t>revenue</a:t>
              </a:r>
              <a:endParaRPr lang="en-CA" sz="11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612749" y="2360036"/>
              <a:ext cx="82747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100" dirty="0" smtClean="0"/>
                <a:t>motivation</a:t>
              </a:r>
              <a:endParaRPr lang="en-CA" sz="11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395669" y="2790021"/>
              <a:ext cx="85151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100" dirty="0" smtClean="0"/>
                <a:t>Promising </a:t>
              </a:r>
            </a:p>
            <a:p>
              <a:r>
                <a:rPr lang="en-CA" sz="1100" dirty="0" smtClean="0"/>
                <a:t>delivery</a:t>
              </a:r>
              <a:endParaRPr lang="en-CA" sz="1100" dirty="0"/>
            </a:p>
          </p:txBody>
        </p:sp>
        <p:cxnSp>
          <p:nvCxnSpPr>
            <p:cNvPr id="2063" name="Straight Arrow Connector 2062"/>
            <p:cNvCxnSpPr>
              <a:stCxn id="2060" idx="0"/>
              <a:endCxn id="2061" idx="2"/>
            </p:cNvCxnSpPr>
            <p:nvPr/>
          </p:nvCxnSpPr>
          <p:spPr bwMode="auto">
            <a:xfrm flipV="1">
              <a:off x="2781759" y="2057400"/>
              <a:ext cx="461511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68" name="Straight Arrow Connector 2067"/>
            <p:cNvCxnSpPr>
              <a:stCxn id="2060" idx="6"/>
              <a:endCxn id="50" idx="1"/>
            </p:cNvCxnSpPr>
            <p:nvPr/>
          </p:nvCxnSpPr>
          <p:spPr bwMode="auto">
            <a:xfrm flipV="1">
              <a:off x="3277059" y="2490841"/>
              <a:ext cx="335690" cy="10861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70" name="Straight Arrow Connector 2069"/>
            <p:cNvCxnSpPr>
              <a:stCxn id="2060" idx="5"/>
              <a:endCxn id="51" idx="1"/>
            </p:cNvCxnSpPr>
            <p:nvPr/>
          </p:nvCxnSpPr>
          <p:spPr bwMode="auto">
            <a:xfrm>
              <a:off x="3131989" y="2874986"/>
              <a:ext cx="263680" cy="13047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071" name="Left Brace 2070"/>
            <p:cNvSpPr/>
            <p:nvPr/>
          </p:nvSpPr>
          <p:spPr bwMode="auto">
            <a:xfrm rot="16200000">
              <a:off x="2001735" y="1183549"/>
              <a:ext cx="396574" cy="4094327"/>
            </a:xfrm>
            <a:prstGeom prst="leftBrace">
              <a:avLst/>
            </a:prstGeom>
            <a:noFill/>
            <a:ln w="9525" cap="flat" cmpd="sng" algn="ctr">
              <a:solidFill>
                <a:srgbClr val="DE6D1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72" name="TextBox 2071"/>
            <p:cNvSpPr txBox="1"/>
            <p:nvPr/>
          </p:nvSpPr>
          <p:spPr>
            <a:xfrm>
              <a:off x="381000" y="3352800"/>
              <a:ext cx="39837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200" dirty="0" smtClean="0"/>
                <a:t>Mine </a:t>
              </a:r>
              <a:r>
                <a:rPr lang="en-CA" sz="1200" b="1" dirty="0" smtClean="0">
                  <a:solidFill>
                    <a:srgbClr val="009999"/>
                  </a:solidFill>
                </a:rPr>
                <a:t>explicit feedbacks </a:t>
              </a:r>
              <a:r>
                <a:rPr lang="en-CA" sz="1200" dirty="0" smtClean="0"/>
                <a:t>to compute reputations scores</a:t>
              </a:r>
              <a:endParaRPr lang="en-CA" sz="1200" dirty="0"/>
            </a:p>
          </p:txBody>
        </p:sp>
        <p:sp>
          <p:nvSpPr>
            <p:cNvPr id="2075" name="Right Arrow 2074"/>
            <p:cNvSpPr/>
            <p:nvPr/>
          </p:nvSpPr>
          <p:spPr bwMode="auto">
            <a:xfrm>
              <a:off x="1924509" y="2471051"/>
              <a:ext cx="275512" cy="222262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4724400" y="990600"/>
            <a:ext cx="4291559" cy="3056898"/>
            <a:chOff x="4724400" y="1106301"/>
            <a:chExt cx="4291559" cy="3056898"/>
          </a:xfrm>
        </p:grpSpPr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8499" y="1300162"/>
              <a:ext cx="1094316" cy="757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6" name="Group 45"/>
            <p:cNvGrpSpPr/>
            <p:nvPr/>
          </p:nvGrpSpPr>
          <p:grpSpPr>
            <a:xfrm>
              <a:off x="5029200" y="2271554"/>
              <a:ext cx="2019300" cy="1462246"/>
              <a:chOff x="5029200" y="1920806"/>
              <a:chExt cx="2019300" cy="1462246"/>
            </a:xfrm>
          </p:grpSpPr>
          <p:pic>
            <p:nvPicPr>
              <p:cNvPr id="68" name="Picture 11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29200" y="2000250"/>
                <a:ext cx="342900" cy="5143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9" name="Picture 11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2757" y="2686050"/>
                <a:ext cx="342900" cy="5143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0" name="Picture 11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96000" y="2228850"/>
                <a:ext cx="342900" cy="5143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9" name="Picture 11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05600" y="1920806"/>
                <a:ext cx="342900" cy="5143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0" name="Picture 11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72815" y="2868702"/>
                <a:ext cx="342900" cy="5143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37" name="Straight Connector 36"/>
              <p:cNvCxnSpPr>
                <a:stCxn id="68" idx="2"/>
                <a:endCxn id="80" idx="1"/>
              </p:cNvCxnSpPr>
              <p:nvPr/>
            </p:nvCxnSpPr>
            <p:spPr bwMode="auto">
              <a:xfrm>
                <a:off x="5200650" y="2514600"/>
                <a:ext cx="972165" cy="61127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" name="Straight Connector 38"/>
              <p:cNvCxnSpPr>
                <a:stCxn id="68" idx="2"/>
                <a:endCxn id="70" idx="1"/>
              </p:cNvCxnSpPr>
              <p:nvPr/>
            </p:nvCxnSpPr>
            <p:spPr bwMode="auto">
              <a:xfrm flipV="1">
                <a:off x="5200650" y="2486025"/>
                <a:ext cx="895350" cy="2857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" name="Straight Connector 40"/>
              <p:cNvCxnSpPr>
                <a:stCxn id="69" idx="3"/>
                <a:endCxn id="79" idx="2"/>
              </p:cNvCxnSpPr>
              <p:nvPr/>
            </p:nvCxnSpPr>
            <p:spPr bwMode="auto">
              <a:xfrm flipV="1">
                <a:off x="5625657" y="2435156"/>
                <a:ext cx="1251393" cy="50806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3" name="Straight Connector 42"/>
              <p:cNvCxnSpPr>
                <a:stCxn id="80" idx="3"/>
                <a:endCxn id="70" idx="3"/>
              </p:cNvCxnSpPr>
              <p:nvPr/>
            </p:nvCxnSpPr>
            <p:spPr bwMode="auto">
              <a:xfrm flipH="1" flipV="1">
                <a:off x="6438900" y="2486025"/>
                <a:ext cx="76815" cy="63985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5" name="Straight Connector 44"/>
              <p:cNvCxnSpPr>
                <a:stCxn id="68" idx="2"/>
                <a:endCxn id="69" idx="1"/>
              </p:cNvCxnSpPr>
              <p:nvPr/>
            </p:nvCxnSpPr>
            <p:spPr bwMode="auto">
              <a:xfrm>
                <a:off x="5200650" y="2514600"/>
                <a:ext cx="82107" cy="4286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47" name="Cloud Callout 46"/>
            <p:cNvSpPr/>
            <p:nvPr/>
          </p:nvSpPr>
          <p:spPr bwMode="auto">
            <a:xfrm>
              <a:off x="4724400" y="1106301"/>
              <a:ext cx="2000250" cy="1179699"/>
            </a:xfrm>
            <a:prstGeom prst="cloudCallout">
              <a:avLst>
                <a:gd name="adj1" fmla="val 3730"/>
                <a:gd name="adj2" fmla="val 90265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876800" y="3581400"/>
              <a:ext cx="203292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100" dirty="0" smtClean="0"/>
                <a:t>Customer with similar interest</a:t>
              </a:r>
              <a:endParaRPr lang="en-CA" sz="1100" dirty="0"/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7620000" y="1949474"/>
              <a:ext cx="1295400" cy="806883"/>
            </a:xfrm>
            <a:prstGeom prst="ellipse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Recommendation 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system</a:t>
              </a:r>
            </a:p>
          </p:txBody>
        </p:sp>
        <p:sp>
          <p:nvSpPr>
            <p:cNvPr id="52" name="Right Arrow 51"/>
            <p:cNvSpPr/>
            <p:nvPr/>
          </p:nvSpPr>
          <p:spPr bwMode="auto">
            <a:xfrm>
              <a:off x="7048500" y="2244868"/>
              <a:ext cx="495300" cy="269732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Left Brace 52"/>
            <p:cNvSpPr/>
            <p:nvPr/>
          </p:nvSpPr>
          <p:spPr bwMode="auto">
            <a:xfrm rot="16200000">
              <a:off x="6658716" y="1705716"/>
              <a:ext cx="322368" cy="4191000"/>
            </a:xfrm>
            <a:prstGeom prst="leftBrace">
              <a:avLst>
                <a:gd name="adj1" fmla="val 8333"/>
                <a:gd name="adj2" fmla="val 50652"/>
              </a:avLst>
            </a:prstGeom>
            <a:noFill/>
            <a:ln w="9525" cap="flat" cmpd="sng" algn="ctr">
              <a:solidFill>
                <a:srgbClr val="DE6D1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724400" y="3886200"/>
              <a:ext cx="42915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200" dirty="0" smtClean="0"/>
                <a:t>Mine </a:t>
              </a:r>
              <a:r>
                <a:rPr lang="en-CA" sz="1200" b="1" dirty="0" smtClean="0">
                  <a:solidFill>
                    <a:srgbClr val="009999"/>
                  </a:solidFill>
                </a:rPr>
                <a:t>groups of customers</a:t>
              </a:r>
              <a:r>
                <a:rPr lang="en-CA" sz="1200" dirty="0" smtClean="0"/>
                <a:t> to improve business opportunity</a:t>
              </a:r>
              <a:endParaRPr lang="en-CA" sz="1200" dirty="0"/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121051" y="4038600"/>
            <a:ext cx="3536549" cy="2067699"/>
            <a:chOff x="76200" y="4533900"/>
            <a:chExt cx="3536549" cy="2067699"/>
          </a:xfrm>
        </p:grpSpPr>
        <p:grpSp>
          <p:nvGrpSpPr>
            <p:cNvPr id="1054" name="Group 1053"/>
            <p:cNvGrpSpPr/>
            <p:nvPr/>
          </p:nvGrpSpPr>
          <p:grpSpPr>
            <a:xfrm>
              <a:off x="178660" y="4533900"/>
              <a:ext cx="3434089" cy="1803250"/>
              <a:chOff x="178660" y="4762500"/>
              <a:chExt cx="3434089" cy="1803250"/>
            </a:xfrm>
          </p:grpSpPr>
          <p:grpSp>
            <p:nvGrpSpPr>
              <p:cNvPr id="114" name="Group 113"/>
              <p:cNvGrpSpPr/>
              <p:nvPr/>
            </p:nvGrpSpPr>
            <p:grpSpPr>
              <a:xfrm>
                <a:off x="417821" y="5305425"/>
                <a:ext cx="267979" cy="285750"/>
                <a:chOff x="417821" y="5305425"/>
                <a:chExt cx="267979" cy="285750"/>
              </a:xfrm>
            </p:grpSpPr>
            <p:pic>
              <p:nvPicPr>
                <p:cNvPr id="152" name="Picture 12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8463" y="5334000"/>
                  <a:ext cx="171450" cy="2571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13" name="Oval 112"/>
                <p:cNvSpPr/>
                <p:nvPr/>
              </p:nvSpPr>
              <p:spPr bwMode="auto">
                <a:xfrm>
                  <a:off x="417821" y="5305425"/>
                  <a:ext cx="267979" cy="25717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CA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55" name="Group 154"/>
              <p:cNvGrpSpPr/>
              <p:nvPr/>
            </p:nvGrpSpPr>
            <p:grpSpPr>
              <a:xfrm>
                <a:off x="189680" y="5658845"/>
                <a:ext cx="267979" cy="285750"/>
                <a:chOff x="417821" y="5305425"/>
                <a:chExt cx="267979" cy="285750"/>
              </a:xfrm>
            </p:grpSpPr>
            <p:pic>
              <p:nvPicPr>
                <p:cNvPr id="156" name="Picture 12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8463" y="5334000"/>
                  <a:ext cx="171450" cy="2571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57" name="Oval 156"/>
                <p:cNvSpPr/>
                <p:nvPr/>
              </p:nvSpPr>
              <p:spPr bwMode="auto">
                <a:xfrm>
                  <a:off x="417821" y="5305425"/>
                  <a:ext cx="267979" cy="25717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CA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58" name="Group 157"/>
              <p:cNvGrpSpPr/>
              <p:nvPr/>
            </p:nvGrpSpPr>
            <p:grpSpPr>
              <a:xfrm>
                <a:off x="810084" y="5379847"/>
                <a:ext cx="267979" cy="285750"/>
                <a:chOff x="417821" y="5305425"/>
                <a:chExt cx="267979" cy="285750"/>
              </a:xfrm>
            </p:grpSpPr>
            <p:pic>
              <p:nvPicPr>
                <p:cNvPr id="159" name="Picture 12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8463" y="5334000"/>
                  <a:ext cx="171450" cy="2571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60" name="Oval 159"/>
                <p:cNvSpPr/>
                <p:nvPr/>
              </p:nvSpPr>
              <p:spPr bwMode="auto">
                <a:xfrm>
                  <a:off x="417821" y="5305425"/>
                  <a:ext cx="267979" cy="25717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CA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61" name="Group 160"/>
              <p:cNvGrpSpPr/>
              <p:nvPr/>
            </p:nvGrpSpPr>
            <p:grpSpPr>
              <a:xfrm>
                <a:off x="530446" y="5969474"/>
                <a:ext cx="267979" cy="285750"/>
                <a:chOff x="417821" y="5305425"/>
                <a:chExt cx="267979" cy="285750"/>
              </a:xfrm>
            </p:grpSpPr>
            <p:pic>
              <p:nvPicPr>
                <p:cNvPr id="162" name="Picture 12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8463" y="5334000"/>
                  <a:ext cx="171450" cy="2571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63" name="Oval 162"/>
                <p:cNvSpPr/>
                <p:nvPr/>
              </p:nvSpPr>
              <p:spPr bwMode="auto">
                <a:xfrm>
                  <a:off x="417821" y="5305425"/>
                  <a:ext cx="267979" cy="25717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CA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64" name="Group 163"/>
              <p:cNvGrpSpPr/>
              <p:nvPr/>
            </p:nvGrpSpPr>
            <p:grpSpPr>
              <a:xfrm>
                <a:off x="903556" y="5779329"/>
                <a:ext cx="267979" cy="285750"/>
                <a:chOff x="417821" y="5305425"/>
                <a:chExt cx="267979" cy="285750"/>
              </a:xfrm>
            </p:grpSpPr>
            <p:pic>
              <p:nvPicPr>
                <p:cNvPr id="165" name="Picture 12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8463" y="5334000"/>
                  <a:ext cx="171450" cy="2571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66" name="Oval 165"/>
                <p:cNvSpPr/>
                <p:nvPr/>
              </p:nvSpPr>
              <p:spPr bwMode="auto">
                <a:xfrm>
                  <a:off x="417821" y="5305425"/>
                  <a:ext cx="267979" cy="25717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CA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67" name="Group 166"/>
              <p:cNvGrpSpPr/>
              <p:nvPr/>
            </p:nvGrpSpPr>
            <p:grpSpPr>
              <a:xfrm>
                <a:off x="1932042" y="5019675"/>
                <a:ext cx="267979" cy="285750"/>
                <a:chOff x="417821" y="5305425"/>
                <a:chExt cx="267979" cy="285750"/>
              </a:xfrm>
            </p:grpSpPr>
            <p:pic>
              <p:nvPicPr>
                <p:cNvPr id="168" name="Picture 12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8463" y="5334000"/>
                  <a:ext cx="171450" cy="2571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69" name="Oval 168"/>
                <p:cNvSpPr/>
                <p:nvPr/>
              </p:nvSpPr>
              <p:spPr bwMode="auto">
                <a:xfrm>
                  <a:off x="417821" y="5305425"/>
                  <a:ext cx="267979" cy="25717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CA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70" name="Group 169"/>
              <p:cNvGrpSpPr/>
              <p:nvPr/>
            </p:nvGrpSpPr>
            <p:grpSpPr>
              <a:xfrm>
                <a:off x="1650346" y="4800600"/>
                <a:ext cx="267979" cy="285750"/>
                <a:chOff x="417821" y="5305425"/>
                <a:chExt cx="267979" cy="285750"/>
              </a:xfrm>
            </p:grpSpPr>
            <p:pic>
              <p:nvPicPr>
                <p:cNvPr id="171" name="Picture 12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8463" y="5334000"/>
                  <a:ext cx="171450" cy="2571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72" name="Oval 171"/>
                <p:cNvSpPr/>
                <p:nvPr/>
              </p:nvSpPr>
              <p:spPr bwMode="auto">
                <a:xfrm>
                  <a:off x="417821" y="5305425"/>
                  <a:ext cx="267979" cy="25717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CA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73" name="Group 172"/>
              <p:cNvGrpSpPr/>
              <p:nvPr/>
            </p:nvGrpSpPr>
            <p:grpSpPr>
              <a:xfrm>
                <a:off x="1270128" y="4762500"/>
                <a:ext cx="267979" cy="285750"/>
                <a:chOff x="417821" y="5305425"/>
                <a:chExt cx="267979" cy="285750"/>
              </a:xfrm>
            </p:grpSpPr>
            <p:pic>
              <p:nvPicPr>
                <p:cNvPr id="174" name="Picture 12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8463" y="5334000"/>
                  <a:ext cx="171450" cy="2571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75" name="Oval 174"/>
                <p:cNvSpPr/>
                <p:nvPr/>
              </p:nvSpPr>
              <p:spPr bwMode="auto">
                <a:xfrm>
                  <a:off x="417821" y="5305425"/>
                  <a:ext cx="267979" cy="25717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CA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76" name="Group 175"/>
              <p:cNvGrpSpPr/>
              <p:nvPr/>
            </p:nvGrpSpPr>
            <p:grpSpPr>
              <a:xfrm>
                <a:off x="1632039" y="5861286"/>
                <a:ext cx="267979" cy="285750"/>
                <a:chOff x="417821" y="5305425"/>
                <a:chExt cx="267979" cy="285750"/>
              </a:xfrm>
            </p:grpSpPr>
            <p:pic>
              <p:nvPicPr>
                <p:cNvPr id="177" name="Picture 12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8463" y="5334000"/>
                  <a:ext cx="171450" cy="2571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78" name="Oval 177"/>
                <p:cNvSpPr/>
                <p:nvPr/>
              </p:nvSpPr>
              <p:spPr bwMode="auto">
                <a:xfrm>
                  <a:off x="417821" y="5305425"/>
                  <a:ext cx="267979" cy="25717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CA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79" name="Group 178"/>
              <p:cNvGrpSpPr/>
              <p:nvPr/>
            </p:nvGrpSpPr>
            <p:grpSpPr>
              <a:xfrm>
                <a:off x="1858144" y="6083774"/>
                <a:ext cx="267979" cy="285750"/>
                <a:chOff x="417821" y="5305425"/>
                <a:chExt cx="267979" cy="285750"/>
              </a:xfrm>
            </p:grpSpPr>
            <p:pic>
              <p:nvPicPr>
                <p:cNvPr id="180" name="Picture 12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8463" y="5334000"/>
                  <a:ext cx="171450" cy="2571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81" name="Oval 180"/>
                <p:cNvSpPr/>
                <p:nvPr/>
              </p:nvSpPr>
              <p:spPr bwMode="auto">
                <a:xfrm>
                  <a:off x="417821" y="5305425"/>
                  <a:ext cx="267979" cy="25717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CA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cxnSp>
            <p:nvCxnSpPr>
              <p:cNvPr id="116" name="Straight Connector 115"/>
              <p:cNvCxnSpPr>
                <a:stCxn id="113" idx="4"/>
                <a:endCxn id="162" idx="0"/>
              </p:cNvCxnSpPr>
              <p:nvPr/>
            </p:nvCxnSpPr>
            <p:spPr bwMode="auto">
              <a:xfrm>
                <a:off x="551811" y="5562600"/>
                <a:ext cx="115002" cy="43544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8" name="Straight Connector 117"/>
              <p:cNvCxnSpPr>
                <a:stCxn id="113" idx="4"/>
                <a:endCxn id="157" idx="0"/>
              </p:cNvCxnSpPr>
              <p:nvPr/>
            </p:nvCxnSpPr>
            <p:spPr bwMode="auto">
              <a:xfrm flipH="1">
                <a:off x="323670" y="5562600"/>
                <a:ext cx="228141" cy="9624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0" name="Straight Connector 119"/>
              <p:cNvCxnSpPr>
                <a:stCxn id="152" idx="2"/>
                <a:endCxn id="165" idx="1"/>
              </p:cNvCxnSpPr>
              <p:nvPr/>
            </p:nvCxnSpPr>
            <p:spPr bwMode="auto">
              <a:xfrm>
                <a:off x="554188" y="5591175"/>
                <a:ext cx="400010" cy="34531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2" name="Straight Connector 121"/>
              <p:cNvCxnSpPr>
                <a:stCxn id="159" idx="1"/>
                <a:endCxn id="113" idx="5"/>
              </p:cNvCxnSpPr>
              <p:nvPr/>
            </p:nvCxnSpPr>
            <p:spPr bwMode="auto">
              <a:xfrm flipH="1" flipV="1">
                <a:off x="646555" y="5524938"/>
                <a:ext cx="214171" cy="1207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4" name="Straight Connector 123"/>
              <p:cNvCxnSpPr>
                <a:stCxn id="160" idx="2"/>
                <a:endCxn id="162" idx="0"/>
              </p:cNvCxnSpPr>
              <p:nvPr/>
            </p:nvCxnSpPr>
            <p:spPr bwMode="auto">
              <a:xfrm flipH="1">
                <a:off x="666813" y="5508435"/>
                <a:ext cx="143271" cy="48961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6" name="Straight Connector 125"/>
              <p:cNvCxnSpPr>
                <a:stCxn id="157" idx="5"/>
                <a:endCxn id="162" idx="1"/>
              </p:cNvCxnSpPr>
              <p:nvPr/>
            </p:nvCxnSpPr>
            <p:spPr bwMode="auto">
              <a:xfrm>
                <a:off x="418414" y="5878358"/>
                <a:ext cx="162674" cy="24827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24" name="Straight Connector 1023"/>
              <p:cNvCxnSpPr>
                <a:stCxn id="113" idx="5"/>
                <a:endCxn id="175" idx="3"/>
              </p:cNvCxnSpPr>
              <p:nvPr/>
            </p:nvCxnSpPr>
            <p:spPr bwMode="auto">
              <a:xfrm flipV="1">
                <a:off x="646555" y="4982013"/>
                <a:ext cx="662818" cy="5429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27" name="Straight Connector 1026"/>
              <p:cNvCxnSpPr>
                <a:stCxn id="160" idx="5"/>
                <a:endCxn id="177" idx="1"/>
              </p:cNvCxnSpPr>
              <p:nvPr/>
            </p:nvCxnSpPr>
            <p:spPr bwMode="auto">
              <a:xfrm>
                <a:off x="1038818" y="5599360"/>
                <a:ext cx="643863" cy="41908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31" name="Straight Connector 1030"/>
              <p:cNvCxnSpPr>
                <a:stCxn id="171" idx="2"/>
                <a:endCxn id="180" idx="0"/>
              </p:cNvCxnSpPr>
              <p:nvPr/>
            </p:nvCxnSpPr>
            <p:spPr bwMode="auto">
              <a:xfrm>
                <a:off x="1786713" y="5086350"/>
                <a:ext cx="207798" cy="102599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37" name="Straight Connector 1036"/>
              <p:cNvCxnSpPr>
                <a:stCxn id="178" idx="4"/>
                <a:endCxn id="181" idx="1"/>
              </p:cNvCxnSpPr>
              <p:nvPr/>
            </p:nvCxnSpPr>
            <p:spPr bwMode="auto">
              <a:xfrm>
                <a:off x="1766029" y="6118461"/>
                <a:ext cx="131360" cy="297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39" name="Straight Connector 1038"/>
              <p:cNvCxnSpPr>
                <a:stCxn id="175" idx="6"/>
                <a:endCxn id="171" idx="0"/>
              </p:cNvCxnSpPr>
              <p:nvPr/>
            </p:nvCxnSpPr>
            <p:spPr bwMode="auto">
              <a:xfrm flipV="1">
                <a:off x="1538107" y="4829175"/>
                <a:ext cx="248606" cy="61913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41" name="Straight Connector 1040"/>
              <p:cNvCxnSpPr>
                <a:stCxn id="175" idx="5"/>
                <a:endCxn id="168" idx="2"/>
              </p:cNvCxnSpPr>
              <p:nvPr/>
            </p:nvCxnSpPr>
            <p:spPr bwMode="auto">
              <a:xfrm>
                <a:off x="1498862" y="4982013"/>
                <a:ext cx="569547" cy="32341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43" name="Straight Connector 1042"/>
              <p:cNvCxnSpPr>
                <a:stCxn id="172" idx="7"/>
                <a:endCxn id="169" idx="7"/>
              </p:cNvCxnSpPr>
              <p:nvPr/>
            </p:nvCxnSpPr>
            <p:spPr bwMode="auto">
              <a:xfrm>
                <a:off x="1879080" y="4838262"/>
                <a:ext cx="281696" cy="21907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45" name="Straight Connector 1044"/>
              <p:cNvCxnSpPr>
                <a:stCxn id="160" idx="4"/>
                <a:endCxn id="162" idx="3"/>
              </p:cNvCxnSpPr>
              <p:nvPr/>
            </p:nvCxnSpPr>
            <p:spPr bwMode="auto">
              <a:xfrm flipH="1">
                <a:off x="752538" y="5637022"/>
                <a:ext cx="191536" cy="48961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47" name="Straight Connector 1046"/>
              <p:cNvCxnSpPr>
                <a:stCxn id="166" idx="6"/>
                <a:endCxn id="174" idx="2"/>
              </p:cNvCxnSpPr>
              <p:nvPr/>
            </p:nvCxnSpPr>
            <p:spPr bwMode="auto">
              <a:xfrm flipV="1">
                <a:off x="1171535" y="5048250"/>
                <a:ext cx="234960" cy="85966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050" name="Oval 1049"/>
              <p:cNvSpPr/>
              <p:nvPr/>
            </p:nvSpPr>
            <p:spPr bwMode="auto">
              <a:xfrm>
                <a:off x="2580108" y="5143719"/>
                <a:ext cx="1010372" cy="717567"/>
              </a:xfrm>
              <a:prstGeom prst="ellipse">
                <a:avLst/>
              </a:prstGeom>
              <a:solidFill>
                <a:srgbClr val="92D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A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Monitor </a:t>
                </a:r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A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network </a:t>
                </a:r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A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evolution</a:t>
                </a:r>
              </a:p>
            </p:txBody>
          </p:sp>
          <p:sp>
            <p:nvSpPr>
              <p:cNvPr id="1051" name="Right Arrow 1050"/>
              <p:cNvSpPr/>
              <p:nvPr/>
            </p:nvSpPr>
            <p:spPr bwMode="auto">
              <a:xfrm>
                <a:off x="2062265" y="5434012"/>
                <a:ext cx="376135" cy="253408"/>
              </a:xfrm>
              <a:prstGeom prst="righ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CA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52" name="Left Brace 1051"/>
              <p:cNvSpPr/>
              <p:nvPr/>
            </p:nvSpPr>
            <p:spPr bwMode="auto">
              <a:xfrm rot="16200000">
                <a:off x="1740441" y="4693442"/>
                <a:ext cx="310527" cy="3434089"/>
              </a:xfrm>
              <a:prstGeom prst="leftBrace">
                <a:avLst/>
              </a:prstGeom>
              <a:noFill/>
              <a:ln w="9525" cap="flat" cmpd="sng" algn="ctr">
                <a:solidFill>
                  <a:srgbClr val="DE6D1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CA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053" name="TextBox 1052"/>
            <p:cNvSpPr txBox="1"/>
            <p:nvPr/>
          </p:nvSpPr>
          <p:spPr>
            <a:xfrm>
              <a:off x="76200" y="6324600"/>
              <a:ext cx="35237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200" dirty="0" smtClean="0"/>
                <a:t>Mine </a:t>
              </a:r>
              <a:r>
                <a:rPr lang="en-CA" sz="1200" b="1" dirty="0" smtClean="0">
                  <a:solidFill>
                    <a:srgbClr val="009999"/>
                  </a:solidFill>
                </a:rPr>
                <a:t>communities</a:t>
              </a:r>
              <a:r>
                <a:rPr lang="en-CA" sz="1200" dirty="0" smtClean="0"/>
                <a:t> to identify criminal or terrorist</a:t>
              </a:r>
              <a:endParaRPr lang="en-CA" sz="1200" dirty="0"/>
            </a:p>
          </p:txBody>
        </p:sp>
      </p:grpSp>
      <p:pic>
        <p:nvPicPr>
          <p:cNvPr id="24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193977"/>
            <a:ext cx="3429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50" y="4374952"/>
            <a:ext cx="3429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265" y="4984552"/>
            <a:ext cx="3429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8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815" y="5668793"/>
            <a:ext cx="3429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9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972" y="5651302"/>
            <a:ext cx="3429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0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136952"/>
            <a:ext cx="3429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1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815" y="4193977"/>
            <a:ext cx="3429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52" name="Straight Arrow Connector 251"/>
          <p:cNvCxnSpPr>
            <a:stCxn id="251" idx="3"/>
            <a:endCxn id="246" idx="1"/>
          </p:cNvCxnSpPr>
          <p:nvPr/>
        </p:nvCxnSpPr>
        <p:spPr bwMode="auto">
          <a:xfrm>
            <a:off x="5246715" y="4451152"/>
            <a:ext cx="334935" cy="1809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3" name="Straight Arrow Connector 252"/>
          <p:cNvCxnSpPr>
            <a:stCxn id="250" idx="0"/>
            <a:endCxn id="251" idx="1"/>
          </p:cNvCxnSpPr>
          <p:nvPr/>
        </p:nvCxnSpPr>
        <p:spPr bwMode="auto">
          <a:xfrm flipV="1">
            <a:off x="4514850" y="4451152"/>
            <a:ext cx="388965" cy="685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4" name="Straight Arrow Connector 253"/>
          <p:cNvCxnSpPr>
            <a:stCxn id="246" idx="3"/>
            <a:endCxn id="245" idx="1"/>
          </p:cNvCxnSpPr>
          <p:nvPr/>
        </p:nvCxnSpPr>
        <p:spPr bwMode="auto">
          <a:xfrm flipV="1">
            <a:off x="5924550" y="4451152"/>
            <a:ext cx="552450" cy="1809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5" name="Straight Arrow Connector 254"/>
          <p:cNvCxnSpPr>
            <a:stCxn id="250" idx="2"/>
            <a:endCxn id="249" idx="1"/>
          </p:cNvCxnSpPr>
          <p:nvPr/>
        </p:nvCxnSpPr>
        <p:spPr bwMode="auto">
          <a:xfrm>
            <a:off x="4514850" y="5651302"/>
            <a:ext cx="712122" cy="2571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6" name="Straight Arrow Connector 255"/>
          <p:cNvCxnSpPr>
            <a:stCxn id="249" idx="0"/>
            <a:endCxn id="246" idx="2"/>
          </p:cNvCxnSpPr>
          <p:nvPr/>
        </p:nvCxnSpPr>
        <p:spPr bwMode="auto">
          <a:xfrm flipV="1">
            <a:off x="5398422" y="4889302"/>
            <a:ext cx="354678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7" name="Straight Arrow Connector 256"/>
          <p:cNvCxnSpPr>
            <a:stCxn id="248" idx="0"/>
            <a:endCxn id="247" idx="2"/>
          </p:cNvCxnSpPr>
          <p:nvPr/>
        </p:nvCxnSpPr>
        <p:spPr bwMode="auto">
          <a:xfrm flipV="1">
            <a:off x="6218265" y="5498902"/>
            <a:ext cx="171450" cy="1698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8" name="Straight Arrow Connector 257"/>
          <p:cNvCxnSpPr>
            <a:stCxn id="248" idx="1"/>
            <a:endCxn id="249" idx="3"/>
          </p:cNvCxnSpPr>
          <p:nvPr/>
        </p:nvCxnSpPr>
        <p:spPr bwMode="auto">
          <a:xfrm flipH="1" flipV="1">
            <a:off x="5569872" y="5908477"/>
            <a:ext cx="476943" cy="174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9" name="Straight Arrow Connector 258"/>
          <p:cNvCxnSpPr>
            <a:stCxn id="248" idx="0"/>
          </p:cNvCxnSpPr>
          <p:nvPr/>
        </p:nvCxnSpPr>
        <p:spPr bwMode="auto">
          <a:xfrm flipH="1" flipV="1">
            <a:off x="5924550" y="4889302"/>
            <a:ext cx="293715" cy="7794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0" name="TextBox 259"/>
          <p:cNvSpPr txBox="1"/>
          <p:nvPr/>
        </p:nvSpPr>
        <p:spPr>
          <a:xfrm>
            <a:off x="4724400" y="4191000"/>
            <a:ext cx="271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-</a:t>
            </a:r>
            <a:endParaRPr lang="en-CA" sz="1400" dirty="0"/>
          </a:p>
        </p:txBody>
      </p:sp>
      <p:sp>
        <p:nvSpPr>
          <p:cNvPr id="261" name="TextBox 260"/>
          <p:cNvSpPr txBox="1"/>
          <p:nvPr/>
        </p:nvSpPr>
        <p:spPr>
          <a:xfrm>
            <a:off x="6400800" y="5108377"/>
            <a:ext cx="271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/>
              <a:t>+</a:t>
            </a:r>
          </a:p>
        </p:txBody>
      </p:sp>
      <p:sp>
        <p:nvSpPr>
          <p:cNvPr id="263" name="TextBox 262"/>
          <p:cNvSpPr txBox="1"/>
          <p:nvPr/>
        </p:nvSpPr>
        <p:spPr>
          <a:xfrm>
            <a:off x="4528704" y="5260777"/>
            <a:ext cx="271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/>
              <a:t>+</a:t>
            </a:r>
          </a:p>
        </p:txBody>
      </p:sp>
      <p:sp>
        <p:nvSpPr>
          <p:cNvPr id="264" name="TextBox 263"/>
          <p:cNvSpPr txBox="1"/>
          <p:nvPr/>
        </p:nvSpPr>
        <p:spPr>
          <a:xfrm>
            <a:off x="5105400" y="5486400"/>
            <a:ext cx="271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-</a:t>
            </a:r>
            <a:endParaRPr lang="en-CA" sz="1400" dirty="0"/>
          </a:p>
        </p:txBody>
      </p:sp>
      <p:sp>
        <p:nvSpPr>
          <p:cNvPr id="265" name="TextBox 264"/>
          <p:cNvSpPr txBox="1"/>
          <p:nvPr/>
        </p:nvSpPr>
        <p:spPr>
          <a:xfrm>
            <a:off x="5818215" y="5638800"/>
            <a:ext cx="271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/>
              <a:t>+</a:t>
            </a:r>
          </a:p>
        </p:txBody>
      </p:sp>
      <p:sp>
        <p:nvSpPr>
          <p:cNvPr id="266" name="TextBox 265"/>
          <p:cNvSpPr txBox="1"/>
          <p:nvPr/>
        </p:nvSpPr>
        <p:spPr>
          <a:xfrm>
            <a:off x="6662304" y="4267200"/>
            <a:ext cx="271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+</a:t>
            </a:r>
            <a:endParaRPr lang="en-CA" sz="1400" dirty="0"/>
          </a:p>
        </p:txBody>
      </p:sp>
      <p:sp>
        <p:nvSpPr>
          <p:cNvPr id="267" name="TextBox 266"/>
          <p:cNvSpPr txBox="1"/>
          <p:nvPr/>
        </p:nvSpPr>
        <p:spPr>
          <a:xfrm>
            <a:off x="5486400" y="4193977"/>
            <a:ext cx="271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/>
              <a:t>+</a:t>
            </a:r>
          </a:p>
        </p:txBody>
      </p:sp>
      <p:pic>
        <p:nvPicPr>
          <p:cNvPr id="130" name="Picture 14" descr="http://www.att.com/wireless/iphone/assets/iphone-bi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296" y="4786015"/>
            <a:ext cx="502782" cy="56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" name="Oval 130"/>
          <p:cNvSpPr/>
          <p:nvPr/>
        </p:nvSpPr>
        <p:spPr bwMode="auto">
          <a:xfrm>
            <a:off x="7353300" y="4879777"/>
            <a:ext cx="1104900" cy="685232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Target/</a:t>
            </a:r>
            <a:r>
              <a:rPr lang="en-CA" sz="1100" dirty="0" smtClean="0"/>
              <a:t>viral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CA" sz="1100" dirty="0" smtClean="0"/>
              <a:t>marketing</a:t>
            </a:r>
            <a:endParaRPr kumimoji="0" lang="en-C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2" name="Right Arrow 131"/>
          <p:cNvSpPr/>
          <p:nvPr/>
        </p:nvSpPr>
        <p:spPr bwMode="auto">
          <a:xfrm>
            <a:off x="6724650" y="5222393"/>
            <a:ext cx="438150" cy="23940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3" name="Left Brace 132"/>
          <p:cNvSpPr/>
          <p:nvPr/>
        </p:nvSpPr>
        <p:spPr bwMode="auto">
          <a:xfrm rot="16200000">
            <a:off x="6275106" y="4141016"/>
            <a:ext cx="225133" cy="4141053"/>
          </a:xfrm>
          <a:prstGeom prst="leftBrace">
            <a:avLst/>
          </a:prstGeom>
          <a:noFill/>
          <a:ln w="9525" cap="flat" cmpd="sng" algn="ctr">
            <a:solidFill>
              <a:srgbClr val="DE6D1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4572000" y="6276201"/>
            <a:ext cx="3898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smtClean="0"/>
              <a:t>Mine </a:t>
            </a:r>
            <a:r>
              <a:rPr lang="en-CA" sz="1200" b="1" dirty="0" smtClean="0">
                <a:solidFill>
                  <a:srgbClr val="009999"/>
                </a:solidFill>
              </a:rPr>
              <a:t>influential users</a:t>
            </a:r>
            <a:r>
              <a:rPr lang="en-CA" sz="1200" dirty="0" smtClean="0"/>
              <a:t> for optimal marketing decisions</a:t>
            </a:r>
            <a:endParaRPr lang="en-CA" sz="12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247184" y="4076700"/>
            <a:ext cx="4363416" cy="2476500"/>
          </a:xfrm>
          <a:prstGeom prst="rect">
            <a:avLst/>
          </a:prstGeom>
          <a:solidFill>
            <a:srgbClr val="FF3300">
              <a:alpha val="20000"/>
            </a:srgbClr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09658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doni MT" pitchFamily="18" charset="0"/>
              </a:rPr>
              <a:t>Viral Marketing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doni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943600" cy="22098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dirty="0" smtClean="0"/>
              <a:t>Also known as </a:t>
            </a:r>
            <a:r>
              <a:rPr lang="en-US" b="1" dirty="0" smtClean="0"/>
              <a:t>Target marketing</a:t>
            </a:r>
          </a:p>
          <a:p>
            <a:pPr algn="just"/>
            <a:r>
              <a:rPr lang="en-US" dirty="0" smtClean="0"/>
              <a:t>A customer’s network values doesn’t end with his immediate friends, friends in turn influence their friends, and so on recursively until potentially the entire network is reached (known as diffusion process).</a:t>
            </a:r>
          </a:p>
          <a:p>
            <a:pPr algn="just"/>
            <a:r>
              <a:rPr lang="en-US" dirty="0" smtClean="0"/>
              <a:t>Low investment, maximum profit.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University of Windsor, School of Computer Science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55C107-0430-411B-9B94-9A3A31A9EA70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0" name="Picture 2" descr="http://www.viral-marketing-scripts.com/wp-content/uploads/2012/03/viralmkt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6423" y="1676400"/>
            <a:ext cx="2027867" cy="138112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276600" y="3745468"/>
            <a:ext cx="2362199" cy="3693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latin typeface="+mn-lt"/>
              </a:rPr>
              <a:t>Viral Marketing</a:t>
            </a:r>
            <a:endParaRPr lang="en-CA" dirty="0"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29200" y="4724400"/>
            <a:ext cx="2971799" cy="1200329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b="1" dirty="0" smtClean="0">
                <a:latin typeface="+mn-lt"/>
              </a:rPr>
              <a:t>Automatic Broadcasting</a:t>
            </a:r>
          </a:p>
          <a:p>
            <a:pPr algn="ctr"/>
            <a:r>
              <a:rPr lang="en-CA" dirty="0" smtClean="0">
                <a:latin typeface="+mn-lt"/>
              </a:rPr>
              <a:t>e.g., post an update in social network so that friends know about the product</a:t>
            </a:r>
            <a:endParaRPr lang="en-CA" dirty="0"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24000" y="4724400"/>
            <a:ext cx="2362200" cy="1200329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b="1" dirty="0" smtClean="0">
                <a:latin typeface="+mn-lt"/>
              </a:rPr>
              <a:t>Personalized Referrals</a:t>
            </a:r>
          </a:p>
          <a:p>
            <a:pPr algn="ctr"/>
            <a:r>
              <a:rPr lang="en-CA" dirty="0" smtClean="0">
                <a:latin typeface="+mn-lt"/>
              </a:rPr>
              <a:t>e.g., inviting friends to use the product</a:t>
            </a:r>
          </a:p>
          <a:p>
            <a:pPr algn="ctr"/>
            <a:endParaRPr lang="en-CA" dirty="0">
              <a:latin typeface="+mn-lt"/>
            </a:endParaRPr>
          </a:p>
        </p:txBody>
      </p:sp>
      <p:cxnSp>
        <p:nvCxnSpPr>
          <p:cNvPr id="24" name="Straight Arrow Connector 23"/>
          <p:cNvCxnSpPr>
            <a:stCxn id="8" idx="2"/>
            <a:endCxn id="23" idx="0"/>
          </p:cNvCxnSpPr>
          <p:nvPr/>
        </p:nvCxnSpPr>
        <p:spPr bwMode="auto">
          <a:xfrm flipH="1">
            <a:off x="2705100" y="4114800"/>
            <a:ext cx="1752600" cy="6096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9999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6" name="Straight Arrow Connector 25"/>
          <p:cNvCxnSpPr>
            <a:stCxn id="8" idx="2"/>
            <a:endCxn id="22" idx="0"/>
          </p:cNvCxnSpPr>
          <p:nvPr/>
        </p:nvCxnSpPr>
        <p:spPr bwMode="auto">
          <a:xfrm>
            <a:off x="4457700" y="4114800"/>
            <a:ext cx="2057400" cy="6096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9999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1132556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6D1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doni MT" pitchFamily="18" charset="0"/>
              </a:rPr>
              <a:t>Issues and Challenges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doni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6324600" cy="46482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Scalability</a:t>
            </a:r>
          </a:p>
          <a:p>
            <a:pPr lvl="1" algn="just"/>
            <a:r>
              <a:rPr lang="en-US" dirty="0" smtClean="0"/>
              <a:t>Pruning strategy</a:t>
            </a:r>
          </a:p>
          <a:p>
            <a:pPr algn="just"/>
            <a:r>
              <a:rPr lang="en-US" dirty="0" smtClean="0"/>
              <a:t>Product specific influence</a:t>
            </a:r>
          </a:p>
          <a:p>
            <a:pPr lvl="1" algn="just"/>
            <a:r>
              <a:rPr lang="en-US" dirty="0" smtClean="0"/>
              <a:t>Optimal marketing decisions</a:t>
            </a:r>
          </a:p>
          <a:p>
            <a:pPr algn="just"/>
            <a:r>
              <a:rPr lang="en-US" dirty="0" smtClean="0"/>
              <a:t>Dynamic Social Network</a:t>
            </a:r>
          </a:p>
          <a:p>
            <a:pPr algn="just"/>
            <a:r>
              <a:rPr lang="en-US" dirty="0" smtClean="0"/>
              <a:t>Privacy </a:t>
            </a: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University of Windsor, School of Computer Science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55C107-0430-411B-9B94-9A3A31A9EA70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5410200" y="1447800"/>
            <a:ext cx="2286000" cy="2057400"/>
            <a:chOff x="6858000" y="1524000"/>
            <a:chExt cx="2286000" cy="2590800"/>
          </a:xfrm>
        </p:grpSpPr>
        <p:sp>
          <p:nvSpPr>
            <p:cNvPr id="12" name="Right Brace 11"/>
            <p:cNvSpPr/>
            <p:nvPr/>
          </p:nvSpPr>
          <p:spPr bwMode="auto">
            <a:xfrm>
              <a:off x="6858000" y="1524000"/>
              <a:ext cx="838200" cy="2590800"/>
            </a:xfrm>
            <a:prstGeom prst="rightBrac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620000" y="2667000"/>
              <a:ext cx="1524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Thesis focus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32556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doni MT" pitchFamily="18" charset="0"/>
              </a:rPr>
              <a:t>Motivation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doni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77200" cy="46482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b="1" dirty="0" smtClean="0"/>
              <a:t>Scalability</a:t>
            </a:r>
            <a:r>
              <a:rPr lang="en-US" dirty="0" smtClean="0"/>
              <a:t>: Taking the whole social network as input to find influential nodes for target marketing.</a:t>
            </a:r>
          </a:p>
          <a:p>
            <a:r>
              <a:rPr lang="en-US" b="1" dirty="0" smtClean="0"/>
              <a:t>Product specific influence</a:t>
            </a:r>
            <a:r>
              <a:rPr lang="en-US" dirty="0" smtClean="0"/>
              <a:t>: </a:t>
            </a:r>
            <a:r>
              <a:rPr lang="en-CA" dirty="0"/>
              <a:t>I</a:t>
            </a:r>
            <a:r>
              <a:rPr lang="en-CA" dirty="0" smtClean="0"/>
              <a:t>f </a:t>
            </a:r>
            <a:r>
              <a:rPr lang="en-CA" dirty="0"/>
              <a:t>we can try to convince a subset of individuals to adopt a </a:t>
            </a:r>
            <a:r>
              <a:rPr lang="en-CA" dirty="0" smtClean="0"/>
              <a:t>new product </a:t>
            </a:r>
            <a:r>
              <a:rPr lang="en-CA" dirty="0"/>
              <a:t>or innovation, and the goal is to trigger a large cascade </a:t>
            </a:r>
            <a:r>
              <a:rPr lang="en-CA" dirty="0" smtClean="0"/>
              <a:t>of further </a:t>
            </a:r>
            <a:r>
              <a:rPr lang="en-CA" dirty="0"/>
              <a:t>adoptions, which set of individuals should we target?</a:t>
            </a:r>
            <a:r>
              <a:rPr lang="en-US" dirty="0" smtClean="0"/>
              <a:t> </a:t>
            </a:r>
          </a:p>
          <a:p>
            <a:pPr lvl="1" algn="just"/>
            <a:r>
              <a:rPr lang="en-US" dirty="0" smtClean="0"/>
              <a:t>e.g., “find influential nodes who like iPhone”.</a:t>
            </a:r>
          </a:p>
          <a:p>
            <a:pPr lvl="1" algn="just"/>
            <a:r>
              <a:rPr lang="en-US" dirty="0" smtClean="0"/>
              <a:t>Find all influential nodes over the network, but for ‘iPhone’, some of them may not influential at all.</a:t>
            </a:r>
          </a:p>
          <a:p>
            <a:pPr lvl="1" algn="just"/>
            <a:r>
              <a:rPr lang="en-US" dirty="0" smtClean="0"/>
              <a:t>Yield sub-optimal marketing decisions.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University of Windsor, School of Computer Science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55C107-0430-411B-9B94-9A3A31A9EA7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2556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doni MT" pitchFamily="18" charset="0"/>
              </a:rPr>
              <a:t>Motivation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doni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77200" cy="480060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n-US" sz="2800" b="1" i="1" dirty="0" smtClean="0"/>
              <a:t>Thesis hypothesis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600" i="1" dirty="0" smtClean="0"/>
              <a:t>Build an influence maximization model based on mining users’ posts and opinions(positive or negative) on a specific product and relationships, measure influence acceptance score of each node for a product (say ‘iPhone’) and remove nodes that are below certain threshold, and apply IM algorithm on pruned network (friendship network) to overcome the scalability and sub-optimal problems of existing IM algorithms.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Existing opinion mining systems, such as </a:t>
            </a:r>
            <a:r>
              <a:rPr lang="en-US" dirty="0" err="1" smtClean="0"/>
              <a:t>OpinionMiner</a:t>
            </a:r>
            <a:r>
              <a:rPr lang="en-US" dirty="0" smtClean="0"/>
              <a:t> (</a:t>
            </a:r>
            <a:r>
              <a:rPr lang="en-US" i="1" dirty="0"/>
              <a:t>Jin et al., 2009</a:t>
            </a:r>
            <a:r>
              <a:rPr lang="en-US" dirty="0" smtClean="0"/>
              <a:t>), are done in interest networks.</a:t>
            </a:r>
          </a:p>
          <a:p>
            <a:pPr lvl="1" algn="just"/>
            <a:r>
              <a:rPr lang="en-US" dirty="0" smtClean="0"/>
              <a:t>Domain specific, e.g., Amazon.com has one single webpage for Samsung Galaxy II.</a:t>
            </a:r>
          </a:p>
          <a:p>
            <a:pPr lvl="1" algn="just"/>
            <a:r>
              <a:rPr lang="en-US" dirty="0" smtClean="0"/>
              <a:t>Product features specific, i.e., prepare a set of product features to identify product reviews on those features. </a:t>
            </a:r>
          </a:p>
          <a:p>
            <a:pPr lvl="2" algn="just"/>
            <a:r>
              <a:rPr lang="en-US" dirty="0" smtClean="0"/>
              <a:t>e.g., </a:t>
            </a:r>
            <a:r>
              <a:rPr lang="en-US" i="1" dirty="0" smtClean="0">
                <a:solidFill>
                  <a:srgbClr val="C00000"/>
                </a:solidFill>
              </a:rPr>
              <a:t>screen</a:t>
            </a:r>
            <a:r>
              <a:rPr lang="en-US" i="1" dirty="0" smtClean="0"/>
              <a:t> is big, </a:t>
            </a:r>
            <a:r>
              <a:rPr lang="en-US" i="1" dirty="0" smtClean="0">
                <a:solidFill>
                  <a:srgbClr val="C00000"/>
                </a:solidFill>
              </a:rPr>
              <a:t>phone weight</a:t>
            </a:r>
            <a:r>
              <a:rPr lang="en-US" i="1" dirty="0" smtClean="0"/>
              <a:t> is extremely light.</a:t>
            </a:r>
          </a:p>
          <a:p>
            <a:pPr lvl="1" algn="just"/>
            <a:r>
              <a:rPr lang="en-US" dirty="0" smtClean="0"/>
              <a:t>Do not consider any review that is expressing opinions about different products. </a:t>
            </a:r>
          </a:p>
          <a:p>
            <a:pPr lvl="2" algn="just"/>
            <a:r>
              <a:rPr lang="en-US" dirty="0" smtClean="0"/>
              <a:t>e.g., Samsung Galaxy II webpage containing a review about iPhone, is not considered.</a:t>
            </a:r>
          </a:p>
          <a:p>
            <a:pPr lvl="1" algn="just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University of Windsor, School of Computer Science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55C107-0430-411B-9B94-9A3A31A9EA7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381000" y="1295400"/>
            <a:ext cx="8305800" cy="1524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2238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55C107-0430-411B-9B94-9A3A31A9EA70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3081337" cy="6170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225" y="533400"/>
            <a:ext cx="52578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62400" y="6334601"/>
            <a:ext cx="3980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Figure: Example of Interest Networks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366481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55C107-0430-411B-9B94-9A3A31A9EA70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doni MT" pitchFamily="18" charset="0"/>
              </a:rPr>
              <a:t>Interest Networks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doni MT" pitchFamily="18" charset="0"/>
            </a:endParaRPr>
          </a:p>
        </p:txBody>
      </p:sp>
      <p:sp>
        <p:nvSpPr>
          <p:cNvPr id="10" name="Content Placeholder 9"/>
          <p:cNvSpPr txBox="1">
            <a:spLocks noGrp="1"/>
          </p:cNvSpPr>
          <p:nvPr>
            <p:ph idx="1"/>
          </p:nvPr>
        </p:nvSpPr>
        <p:spPr>
          <a:xfrm>
            <a:off x="457200" y="1371601"/>
            <a:ext cx="8077200" cy="3200399"/>
          </a:xfrm>
          <a:prstGeom prst="rect">
            <a:avLst/>
          </a:prstGeom>
          <a:noFill/>
        </p:spPr>
        <p:txBody>
          <a:bodyPr wrap="square" rtlCol="0">
            <a:normAutofit fontScale="77500" lnSpcReduction="20000"/>
          </a:bodyPr>
          <a:lstStyle/>
          <a:p>
            <a:r>
              <a:rPr lang="en-CA" dirty="0" smtClean="0"/>
              <a:t>Predefined product specific features include: {</a:t>
            </a:r>
            <a:r>
              <a:rPr lang="en-CA" sz="1800" i="1" dirty="0" smtClean="0"/>
              <a:t>size, weight, screen, memory, battery, camera</a:t>
            </a:r>
            <a:r>
              <a:rPr lang="en-CA" dirty="0" smtClean="0"/>
              <a:t>}</a:t>
            </a:r>
          </a:p>
          <a:p>
            <a:r>
              <a:rPr lang="en-CA" i="1" dirty="0" smtClean="0"/>
              <a:t>Phone is just the perfect size for me, I love big screens.</a:t>
            </a:r>
          </a:p>
          <a:p>
            <a:r>
              <a:rPr lang="en-CA" i="1" dirty="0" smtClean="0"/>
              <a:t>Phone is just the &lt;OPINION_EXP&gt; perfect &lt;/OPINION_EXP&gt; &lt;PROD_FEAT&gt; size &lt;/PROD_FEAT&gt; for me, I &lt;OPINION_EXP&gt; love &lt;/OPINION_EXP&gt; &lt;PROD_FUNCTION&gt; big &lt;/PROD_FUNCTION&gt; &lt;PROD_FEAT&gt; screens &lt;/PROD_FEAT&gt;</a:t>
            </a:r>
          </a:p>
          <a:p>
            <a:endParaRPr lang="en-CA" i="1" dirty="0" smtClean="0"/>
          </a:p>
          <a:p>
            <a:endParaRPr lang="en-CA" i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774927"/>
              </p:ext>
            </p:extLst>
          </p:nvPr>
        </p:nvGraphicFramePr>
        <p:xfrm>
          <a:off x="1066800" y="4419600"/>
          <a:ext cx="60960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ysClr val="windowText" lastClr="000000"/>
                          </a:solidFill>
                        </a:rPr>
                        <a:t>Product feature</a:t>
                      </a:r>
                      <a:endParaRPr lang="en-CA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ysClr val="windowText" lastClr="000000"/>
                          </a:solidFill>
                        </a:rPr>
                        <a:t>Product functions</a:t>
                      </a:r>
                      <a:endParaRPr lang="en-CA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ysClr val="windowText" lastClr="000000"/>
                          </a:solidFill>
                        </a:rPr>
                        <a:t>Opinions</a:t>
                      </a:r>
                      <a:endParaRPr lang="en-CA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ysClr val="windowText" lastClr="000000"/>
                          </a:solidFill>
                        </a:rPr>
                        <a:t>Polarity</a:t>
                      </a:r>
                      <a:endParaRPr lang="en-CA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ysClr val="windowText" lastClr="000000"/>
                          </a:solidFill>
                        </a:rPr>
                        <a:t>Size</a:t>
                      </a:r>
                      <a:endParaRPr lang="en-CA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ysClr val="windowText" lastClr="000000"/>
                          </a:solidFill>
                        </a:rPr>
                        <a:t>Null</a:t>
                      </a:r>
                      <a:endParaRPr lang="en-CA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ysClr val="windowText" lastClr="000000"/>
                          </a:solidFill>
                        </a:rPr>
                        <a:t>Perfect</a:t>
                      </a:r>
                      <a:endParaRPr lang="en-CA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ysClr val="windowText" lastClr="000000"/>
                          </a:solidFill>
                        </a:rPr>
                        <a:t>Positive</a:t>
                      </a:r>
                      <a:endParaRPr lang="en-CA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ysClr val="windowText" lastClr="000000"/>
                          </a:solidFill>
                        </a:rPr>
                        <a:t>Screens</a:t>
                      </a:r>
                      <a:endParaRPr lang="en-CA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ysClr val="windowText" lastClr="000000"/>
                          </a:solidFill>
                        </a:rPr>
                        <a:t>Big</a:t>
                      </a:r>
                      <a:endParaRPr lang="en-CA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ysClr val="windowText" lastClr="000000"/>
                          </a:solidFill>
                        </a:rPr>
                        <a:t>Love</a:t>
                      </a:r>
                      <a:endParaRPr lang="en-CA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ysClr val="windowText" lastClr="000000"/>
                          </a:solidFill>
                        </a:rPr>
                        <a:t>Positive</a:t>
                      </a:r>
                      <a:endParaRPr lang="en-CA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dirty="0" smtClean="0"/>
              <a:t>University of Windsor, School of Computer Science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6427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55C107-0430-411B-9B94-9A3A31A9EA70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2971800" y="533400"/>
            <a:ext cx="6019800" cy="5872162"/>
          </a:xfrm>
          <a:prstGeom prst="rect">
            <a:avLst/>
          </a:prstGeom>
          <a:solidFill>
            <a:schemeClr val="accent5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09600"/>
            <a:ext cx="5715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4837"/>
            <a:ext cx="2390775" cy="580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67000" y="6488668"/>
            <a:ext cx="428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Figure: Example of Friendship Networks</a:t>
            </a:r>
            <a:endParaRPr lang="en-CA" dirty="0"/>
          </a:p>
        </p:txBody>
      </p:sp>
      <p:sp>
        <p:nvSpPr>
          <p:cNvPr id="4" name="Right Arrow 3"/>
          <p:cNvSpPr/>
          <p:nvPr/>
        </p:nvSpPr>
        <p:spPr bwMode="auto">
          <a:xfrm>
            <a:off x="2286000" y="838200"/>
            <a:ext cx="60960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46319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doni MT" pitchFamily="18" charset="0"/>
              </a:rPr>
              <a:t>Thesis Problem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doni MT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077200" cy="4648200"/>
              </a:xfrm>
            </p:spPr>
            <p:txBody>
              <a:bodyPr>
                <a:normAutofit fontScale="85000" lnSpcReduction="20000"/>
              </a:bodyPr>
              <a:lstStyle/>
              <a:p>
                <a:pPr algn="just"/>
                <a:r>
                  <a:rPr lang="en-US" dirty="0" smtClean="0"/>
                  <a:t>Given a friendship network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𝐺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𝑉</m:t>
                    </m:r>
                    <m:r>
                      <a:rPr lang="en-US" i="1" dirty="0" smtClean="0">
                        <a:latin typeface="Cambria Math"/>
                      </a:rPr>
                      <m:t>,</m:t>
                    </m:r>
                    <m:r>
                      <a:rPr lang="en-US" i="1" dirty="0" smtClean="0">
                        <a:latin typeface="Cambria Math"/>
                      </a:rPr>
                      <m:t>𝐸</m:t>
                    </m:r>
                    <m:r>
                      <a:rPr lang="en-US" i="1" dirty="0" smtClean="0">
                        <a:latin typeface="Cambria Math"/>
                      </a:rPr>
                      <m:t>) </m:t>
                    </m:r>
                  </m:oMath>
                </a14:m>
                <a:r>
                  <a:rPr lang="en-US" dirty="0" smtClean="0"/>
                  <a:t>with the set of nodes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err="1" smtClean="0">
                            <a:latin typeface="Cambria Math"/>
                          </a:rPr>
                          <m:t>𝑢</m:t>
                        </m:r>
                        <m:r>
                          <a:rPr lang="en-US" i="1" dirty="0" err="1" smtClean="0">
                            <a:latin typeface="Cambria Math"/>
                          </a:rPr>
                          <m:t>,</m:t>
                        </m:r>
                        <m:r>
                          <a:rPr lang="en-US" i="1" dirty="0" err="1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i="1" dirty="0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CA" b="0" i="1" dirty="0" smtClean="0">
                        <a:latin typeface="Cambria Math"/>
                        <a:ea typeface="Cambria Math"/>
                      </a:rPr>
                      <m:t>𝑉</m:t>
                    </m:r>
                  </m:oMath>
                </a14:m>
                <a:r>
                  <a:rPr lang="en-US" dirty="0" smtClean="0"/>
                  <a:t> having opinions on a specific product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CA" b="0" dirty="0" smtClean="0"/>
                  <a:t> and relationships 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latin typeface="Cambria Math"/>
                      </a:rPr>
                      <m:t>𝐸</m:t>
                    </m:r>
                  </m:oMath>
                </a14:m>
                <a:r>
                  <a:rPr lang="en-CA" b="0" dirty="0" smtClean="0"/>
                  <a:t>, we need to find a pruned social influence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CA" b="0" i="1" smtClean="0">
                            <a:latin typeface="Cambria Math"/>
                          </a:rPr>
                          <m:t>𝑧</m:t>
                        </m:r>
                      </m:sub>
                    </m:sSub>
                    <m:r>
                      <a:rPr lang="en-CA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CA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/>
                              </a:rPr>
                              <m:t>𝑧</m:t>
                            </m:r>
                          </m:sub>
                        </m:sSub>
                        <m:r>
                          <a:rPr lang="en-CA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CA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/>
                              </a:rPr>
                              <m:t>𝑧</m:t>
                            </m:r>
                          </m:sub>
                        </m:sSub>
                      </m:e>
                    </m:d>
                  </m:oMath>
                </a14:m>
                <a:r>
                  <a:rPr lang="en-CA" b="0" dirty="0" smtClean="0"/>
                  <a:t> as:</a:t>
                </a:r>
              </a:p>
              <a:p>
                <a:pPr marL="0" indent="0" algn="just">
                  <a:buNone/>
                </a:pPr>
                <a:endParaRPr lang="en-CA" b="0" dirty="0" smtClean="0"/>
              </a:p>
              <a:p>
                <a:pPr lvl="1" algn="just"/>
                <a:r>
                  <a:rPr lang="en-US" dirty="0" smtClean="0"/>
                  <a:t>an influence maximization model which considers nodes having several posts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𝑊</m:t>
                    </m:r>
                  </m:oMath>
                </a14:m>
                <a:r>
                  <a:rPr lang="en-US" dirty="0" smtClean="0"/>
                  <a:t> and opinions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𝑂</m:t>
                    </m:r>
                  </m:oMath>
                </a14:m>
                <a:r>
                  <a:rPr lang="en-US" dirty="0" smtClean="0"/>
                  <a:t> on each post.</a:t>
                </a:r>
              </a:p>
              <a:p>
                <a:pPr lvl="1" algn="just"/>
                <a:r>
                  <a:rPr lang="en-US" dirty="0" smtClean="0"/>
                  <a:t>How to identify positive opinions and negative opinions and corresponding nodes of the opinions?</a:t>
                </a:r>
              </a:p>
              <a:p>
                <a:pPr lvl="1" algn="just"/>
                <a:r>
                  <a:rPr lang="en-US" dirty="0" smtClean="0"/>
                  <a:t>How to identify positive posts and negative posts based on extracted and analyzed opinions?</a:t>
                </a:r>
              </a:p>
              <a:p>
                <a:pPr lvl="1" algn="just"/>
                <a:r>
                  <a:rPr lang="en-US" dirty="0" smtClean="0"/>
                  <a:t>How to identify relevant nodes  (influential) based on extracted and analyzed posts?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077200" cy="4648200"/>
              </a:xfrm>
              <a:blipFill rotWithShape="1">
                <a:blip r:embed="rId2"/>
                <a:stretch>
                  <a:fillRect l="-604" t="-2752" r="-143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University of Windsor, School of Computer Science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55C107-0430-411B-9B94-9A3A31A9EA70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2281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doni MT" pitchFamily="18" charset="0"/>
              </a:rPr>
              <a:t>Thesis Contribution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doni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77200" cy="4800600"/>
          </a:xfrm>
        </p:spPr>
        <p:txBody>
          <a:bodyPr>
            <a:noAutofit/>
          </a:bodyPr>
          <a:lstStyle/>
          <a:p>
            <a:pPr algn="just"/>
            <a:r>
              <a:rPr lang="en-US" sz="2200" dirty="0" smtClean="0"/>
              <a:t>Proposed a new influential maximization (IM) model for friendship network based on opinion mining, named Opinion Based IM (OBIM).</a:t>
            </a:r>
          </a:p>
          <a:p>
            <a:pPr algn="just"/>
            <a:r>
              <a:rPr lang="en-US" sz="2200" dirty="0" smtClean="0"/>
              <a:t>Proposed a Topic-Post Distribution (TPD) model which filters out irrelevant nodes that have lower influential score than predefined threshold and provide a ranked list of relevant nodes.</a:t>
            </a:r>
          </a:p>
          <a:p>
            <a:pPr algn="just"/>
            <a:r>
              <a:rPr lang="en-US" sz="2200" dirty="0" smtClean="0"/>
              <a:t>Proposed extended </a:t>
            </a:r>
            <a:r>
              <a:rPr lang="en-US" sz="2200" dirty="0" err="1" smtClean="0"/>
              <a:t>OpinionMiner</a:t>
            </a:r>
            <a:r>
              <a:rPr lang="en-US" sz="2200" dirty="0" smtClean="0"/>
              <a:t>, named Post-Comment Polarity Miner (PCP-Miner), that considers multiple posts, relationships between post and non-tagged comments. Approach includes </a:t>
            </a:r>
            <a:r>
              <a:rPr lang="en-US" sz="2200" dirty="0" err="1" smtClean="0"/>
              <a:t>Apriori</a:t>
            </a:r>
            <a:r>
              <a:rPr lang="en-US" sz="2200" dirty="0" smtClean="0"/>
              <a:t> frequent pattern algorithm.</a:t>
            </a:r>
          </a:p>
          <a:p>
            <a:pPr algn="just"/>
            <a:r>
              <a:rPr lang="en-US" sz="2200" dirty="0" smtClean="0"/>
              <a:t>Proposed PCP-Miner gives community preferences, and generates influence graph for a specific product, which outperforms the scalability and product specific problems of standard IM algorithms.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University of Windsor, School of Computer Science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55C107-0430-411B-9B94-9A3A31A9EA70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65328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doni MT" pitchFamily="18" charset="0"/>
              </a:rPr>
              <a:t>Outline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doni MT" pitchFamily="18" charset="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343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Cambria" pitchFamily="18" charset="0"/>
              </a:rPr>
              <a:t>Introduction</a:t>
            </a:r>
          </a:p>
          <a:p>
            <a:pPr lvl="1"/>
            <a:r>
              <a:rPr lang="en-US" dirty="0" smtClean="0">
                <a:latin typeface="Cambria" pitchFamily="18" charset="0"/>
              </a:rPr>
              <a:t>Background</a:t>
            </a:r>
          </a:p>
          <a:p>
            <a:pPr lvl="1"/>
            <a:r>
              <a:rPr lang="en-US" dirty="0" smtClean="0">
                <a:latin typeface="Cambria" pitchFamily="18" charset="0"/>
              </a:rPr>
              <a:t>Mining Social Network</a:t>
            </a:r>
          </a:p>
          <a:p>
            <a:pPr lvl="1"/>
            <a:r>
              <a:rPr lang="en-US" dirty="0" smtClean="0">
                <a:latin typeface="Cambria" pitchFamily="18" charset="0"/>
              </a:rPr>
              <a:t>Viral Marketing</a:t>
            </a:r>
          </a:p>
          <a:p>
            <a:pPr lvl="1"/>
            <a:r>
              <a:rPr lang="en-US" dirty="0" smtClean="0">
                <a:latin typeface="Cambria" pitchFamily="18" charset="0"/>
              </a:rPr>
              <a:t>Issues and motivation</a:t>
            </a:r>
          </a:p>
          <a:p>
            <a:pPr lvl="1"/>
            <a:r>
              <a:rPr lang="en-US" dirty="0" smtClean="0">
                <a:latin typeface="Cambria" pitchFamily="18" charset="0"/>
              </a:rPr>
              <a:t>Thesis problem</a:t>
            </a:r>
            <a:endParaRPr lang="en-US" dirty="0">
              <a:latin typeface="Cambria" pitchFamily="18" charset="0"/>
            </a:endParaRPr>
          </a:p>
          <a:p>
            <a:r>
              <a:rPr lang="en-US" dirty="0" smtClean="0">
                <a:latin typeface="Cambria" pitchFamily="18" charset="0"/>
              </a:rPr>
              <a:t>Related Works</a:t>
            </a:r>
          </a:p>
          <a:p>
            <a:r>
              <a:rPr lang="en-US" dirty="0" smtClean="0">
                <a:latin typeface="Cambria" pitchFamily="18" charset="0"/>
              </a:rPr>
              <a:t>Proposed Solution</a:t>
            </a:r>
          </a:p>
          <a:p>
            <a:pPr lvl="1"/>
            <a:r>
              <a:rPr lang="en-US" dirty="0" smtClean="0">
                <a:latin typeface="Cambria" pitchFamily="18" charset="0"/>
              </a:rPr>
              <a:t>Thesis Contribution</a:t>
            </a:r>
          </a:p>
          <a:p>
            <a:r>
              <a:rPr lang="en-US" dirty="0" smtClean="0">
                <a:latin typeface="Cambria" pitchFamily="18" charset="0"/>
              </a:rPr>
              <a:t>Thesis Plan</a:t>
            </a:r>
          </a:p>
          <a:p>
            <a:r>
              <a:rPr lang="en-US" dirty="0" smtClean="0">
                <a:latin typeface="Cambria" pitchFamily="18" charset="0"/>
              </a:rPr>
              <a:t>References</a:t>
            </a:r>
          </a:p>
          <a:p>
            <a:pPr>
              <a:buNone/>
            </a:pPr>
            <a:endParaRPr lang="en-US" dirty="0">
              <a:latin typeface="Cambria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55C107-0430-411B-9B94-9A3A31A9EA7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University of Windsor, School of Computer Science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doni MT" pitchFamily="18" charset="0"/>
              </a:rPr>
              <a:t>Related Works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doni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77200" cy="46482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Previous works in opinion mining are mostly done in:</a:t>
            </a:r>
          </a:p>
          <a:p>
            <a:pPr lvl="1" algn="just"/>
            <a:r>
              <a:rPr lang="en-US" dirty="0" smtClean="0"/>
              <a:t>Domain specific product reviews</a:t>
            </a:r>
          </a:p>
          <a:p>
            <a:pPr lvl="1" algn="just"/>
            <a:r>
              <a:rPr lang="en-US" dirty="0" smtClean="0"/>
              <a:t>Movie reviews</a:t>
            </a:r>
          </a:p>
          <a:p>
            <a:pPr lvl="1" algn="just"/>
            <a:r>
              <a:rPr lang="en-US" dirty="0" smtClean="0"/>
              <a:t>Web blog comments (based on comment depth)</a:t>
            </a:r>
          </a:p>
          <a:p>
            <a:pPr lvl="1" algn="just"/>
            <a:r>
              <a:rPr lang="en-US" dirty="0" smtClean="0"/>
              <a:t>News groups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University of Windsor, School of Computer Science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55C107-0430-411B-9B94-9A3A31A9EA70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7912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doni MT" pitchFamily="18" charset="0"/>
              </a:rPr>
              <a:t>Related Works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doni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77200" cy="46482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b="1" dirty="0" err="1" smtClean="0"/>
              <a:t>OpinionObserver</a:t>
            </a:r>
            <a:r>
              <a:rPr lang="en-US" dirty="0" smtClean="0"/>
              <a:t> [</a:t>
            </a:r>
            <a:r>
              <a:rPr lang="en-US" i="1" dirty="0" smtClean="0"/>
              <a:t>Ding et al., 2008</a:t>
            </a:r>
            <a:r>
              <a:rPr lang="en-US" dirty="0" smtClean="0"/>
              <a:t>]</a:t>
            </a:r>
          </a:p>
          <a:p>
            <a:pPr lvl="1" algn="just"/>
            <a:r>
              <a:rPr lang="en-US" dirty="0" smtClean="0"/>
              <a:t>Identifies semantic orientation of opinions expressed by reviews on product features</a:t>
            </a:r>
          </a:p>
          <a:p>
            <a:pPr lvl="1" algn="just"/>
            <a:r>
              <a:rPr lang="en-US" dirty="0" smtClean="0"/>
              <a:t>Considers explicit and implicit opinions</a:t>
            </a:r>
          </a:p>
          <a:p>
            <a:pPr lvl="1" algn="just"/>
            <a:r>
              <a:rPr lang="en-US" dirty="0" smtClean="0"/>
              <a:t>Lack in effective way to address infrequent features</a:t>
            </a:r>
          </a:p>
          <a:p>
            <a:pPr algn="just"/>
            <a:r>
              <a:rPr lang="en-US" b="1" dirty="0" err="1" smtClean="0"/>
              <a:t>OpinionMiner</a:t>
            </a:r>
            <a:r>
              <a:rPr lang="en-US" dirty="0" smtClean="0"/>
              <a:t> [</a:t>
            </a:r>
            <a:r>
              <a:rPr lang="en-US" i="1" dirty="0" smtClean="0"/>
              <a:t>Jin </a:t>
            </a:r>
            <a:r>
              <a:rPr lang="en-US" i="1" dirty="0"/>
              <a:t>et al., </a:t>
            </a:r>
            <a:r>
              <a:rPr lang="en-US" i="1" dirty="0" smtClean="0"/>
              <a:t>2009</a:t>
            </a:r>
            <a:r>
              <a:rPr lang="en-US" dirty="0" smtClean="0"/>
              <a:t>]</a:t>
            </a:r>
            <a:endParaRPr lang="en-US" dirty="0"/>
          </a:p>
          <a:p>
            <a:pPr lvl="1" algn="just"/>
            <a:r>
              <a:rPr lang="en-US" dirty="0"/>
              <a:t>Opinion expressions are identified for each recognized product entity (such as features, functions, components)</a:t>
            </a:r>
          </a:p>
          <a:p>
            <a:pPr lvl="1" algn="just"/>
            <a:r>
              <a:rPr lang="en-US" dirty="0"/>
              <a:t>Integrates multiple linguistic features (such as POS, phrases)</a:t>
            </a:r>
          </a:p>
          <a:p>
            <a:pPr lvl="1" algn="just"/>
            <a:r>
              <a:rPr lang="en-US" dirty="0" smtClean="0"/>
              <a:t>Ignores </a:t>
            </a:r>
            <a:r>
              <a:rPr lang="en-US" dirty="0"/>
              <a:t>opinions that contain different </a:t>
            </a:r>
            <a:r>
              <a:rPr lang="en-US" dirty="0" smtClean="0"/>
              <a:t>product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University of Windsor, School of Computer Science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55C107-0430-411B-9B94-9A3A31A9EA70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5304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doni MT" pitchFamily="18" charset="0"/>
              </a:rPr>
              <a:t>Related Works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doni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077200" cy="51816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CA" dirty="0"/>
              <a:t>Cost-Effective Lazy Forward selection </a:t>
            </a:r>
            <a:r>
              <a:rPr lang="en-CA" dirty="0" smtClean="0"/>
              <a:t>(</a:t>
            </a:r>
            <a:r>
              <a:rPr lang="en-CA" b="1" dirty="0" smtClean="0"/>
              <a:t>CELF</a:t>
            </a:r>
            <a:r>
              <a:rPr lang="en-CA" dirty="0" smtClean="0"/>
              <a:t>) [</a:t>
            </a:r>
            <a:r>
              <a:rPr lang="en-US" i="1" dirty="0" err="1" smtClean="0"/>
              <a:t>Leskovec</a:t>
            </a:r>
            <a:r>
              <a:rPr lang="en-US" i="1" dirty="0" smtClean="0"/>
              <a:t> et al., 2007</a:t>
            </a:r>
            <a:r>
              <a:rPr lang="en-US" dirty="0" smtClean="0"/>
              <a:t>]</a:t>
            </a:r>
          </a:p>
          <a:p>
            <a:pPr lvl="1" algn="just"/>
            <a:r>
              <a:rPr lang="en-US" dirty="0" smtClean="0"/>
              <a:t>Influence maximization based on lazy-forward optimization in nodes</a:t>
            </a:r>
          </a:p>
          <a:p>
            <a:pPr lvl="1" algn="just"/>
            <a:r>
              <a:rPr lang="en-CA" dirty="0"/>
              <a:t>R</a:t>
            </a:r>
            <a:r>
              <a:rPr lang="en-CA" dirty="0" smtClean="0"/>
              <a:t>equires </a:t>
            </a:r>
            <a:r>
              <a:rPr lang="en-CA" dirty="0"/>
              <a:t>that the influence </a:t>
            </a:r>
            <a:r>
              <a:rPr lang="en-CA" dirty="0" smtClean="0"/>
              <a:t>probability (the </a:t>
            </a:r>
            <a:r>
              <a:rPr lang="en-CA" dirty="0"/>
              <a:t>probability of an individual adopting a product under the influence of another </a:t>
            </a:r>
            <a:r>
              <a:rPr lang="en-CA" dirty="0" smtClean="0"/>
              <a:t>user) </a:t>
            </a:r>
            <a:r>
              <a:rPr lang="en-CA" dirty="0"/>
              <a:t>is known and given to the algorithm as input along with a social network </a:t>
            </a:r>
            <a:r>
              <a:rPr lang="en-CA" dirty="0" smtClean="0"/>
              <a:t>graph</a:t>
            </a:r>
          </a:p>
          <a:p>
            <a:pPr lvl="1" algn="just"/>
            <a:r>
              <a:rPr lang="en-CA" dirty="0" smtClean="0"/>
              <a:t>Assumes </a:t>
            </a:r>
            <a:r>
              <a:rPr lang="en-CA" dirty="0"/>
              <a:t>that probability of a user performing an action increases as more of its neighbours perform the same </a:t>
            </a:r>
            <a:r>
              <a:rPr lang="en-CA" dirty="0" smtClean="0"/>
              <a:t>action</a:t>
            </a:r>
            <a:endParaRPr lang="en-US" dirty="0" smtClean="0"/>
          </a:p>
          <a:p>
            <a:pPr lvl="1" algn="just"/>
            <a:r>
              <a:rPr lang="en-US" dirty="0" smtClean="0"/>
              <a:t>Not scalable since takes whole network as input</a:t>
            </a:r>
          </a:p>
          <a:p>
            <a:pPr algn="just"/>
            <a:r>
              <a:rPr lang="en-CA" dirty="0"/>
              <a:t>Trust-General Threshold (</a:t>
            </a:r>
            <a:r>
              <a:rPr lang="en-CA" b="1" dirty="0"/>
              <a:t>TGT</a:t>
            </a:r>
            <a:r>
              <a:rPr lang="en-CA" dirty="0"/>
              <a:t>) Model </a:t>
            </a:r>
            <a:r>
              <a:rPr lang="en-CA" dirty="0" smtClean="0"/>
              <a:t>[</a:t>
            </a:r>
            <a:r>
              <a:rPr lang="en-US" i="1" dirty="0" err="1" smtClean="0"/>
              <a:t>Sabbir</a:t>
            </a:r>
            <a:r>
              <a:rPr lang="en-US" i="1" dirty="0" smtClean="0"/>
              <a:t> Ahmed, 2012: Masters’ Thesis</a:t>
            </a:r>
            <a:r>
              <a:rPr lang="en-US" dirty="0" smtClean="0"/>
              <a:t>]</a:t>
            </a:r>
          </a:p>
          <a:p>
            <a:pPr lvl="1" algn="just"/>
            <a:r>
              <a:rPr lang="en-US" dirty="0" smtClean="0"/>
              <a:t>IM approach in trust network considering trust and distrust of nodes</a:t>
            </a:r>
          </a:p>
          <a:p>
            <a:pPr lvl="1" algn="just"/>
            <a:r>
              <a:rPr lang="en-US" dirty="0" smtClean="0"/>
              <a:t>Influence spread improves over </a:t>
            </a:r>
            <a:r>
              <a:rPr lang="en-US" dirty="0" err="1" smtClean="0"/>
              <a:t>Leskovec</a:t>
            </a:r>
            <a:r>
              <a:rPr lang="en-US" dirty="0" smtClean="0"/>
              <a:t> et al. (2007)</a:t>
            </a:r>
          </a:p>
          <a:p>
            <a:pPr lvl="1" algn="just"/>
            <a:r>
              <a:rPr lang="en-CA" dirty="0"/>
              <a:t>T</a:t>
            </a:r>
            <a:r>
              <a:rPr lang="en-CA" dirty="0" smtClean="0"/>
              <a:t>he </a:t>
            </a:r>
            <a:r>
              <a:rPr lang="en-CA" dirty="0"/>
              <a:t>probability may in fact decrease if its neighbours who perform the actions are not the trusted </a:t>
            </a:r>
            <a:r>
              <a:rPr lang="en-CA" dirty="0" smtClean="0"/>
              <a:t>ones</a:t>
            </a:r>
            <a:endParaRPr lang="en-US" dirty="0" smtClean="0"/>
          </a:p>
          <a:p>
            <a:pPr lvl="1" algn="just"/>
            <a:r>
              <a:rPr lang="en-US" dirty="0" smtClean="0"/>
              <a:t>Not scalable, not product specific</a:t>
            </a:r>
          </a:p>
          <a:p>
            <a:pPr lvl="1" algn="just"/>
            <a:r>
              <a:rPr lang="en-US" dirty="0" smtClean="0"/>
              <a:t>Trust and distrust explicitly described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University of Windsor, School of Computer Science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55C107-0430-411B-9B94-9A3A31A9EA70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0696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doni MT" pitchFamily="18" charset="0"/>
              </a:rPr>
              <a:t>Proposed Solution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doni MT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077200" cy="2362200"/>
              </a:xfrm>
            </p:spPr>
            <p:txBody>
              <a:bodyPr>
                <a:normAutofit fontScale="77500" lnSpcReduction="20000"/>
              </a:bodyPr>
              <a:lstStyle/>
              <a:p>
                <a:pPr algn="just"/>
                <a:r>
                  <a:rPr lang="en-US" dirty="0" smtClean="0"/>
                  <a:t>Let us consider a product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US" dirty="0" smtClean="0"/>
                  <a:t> for which we want to compute influence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CA" b="0" i="1" dirty="0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CA" b="0" i="1" dirty="0" smtClean="0">
                            <a:latin typeface="Cambria Math"/>
                          </a:rPr>
                          <m:t>𝑧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 algn="just"/>
                <a:r>
                  <a:rPr lang="en-US" dirty="0" smtClean="0"/>
                  <a:t>Find relevant nodes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CA" b="0" i="1" dirty="0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CA" b="0" i="1" dirty="0" smtClean="0">
                            <a:latin typeface="Cambria Math"/>
                          </a:rPr>
                          <m:t>𝑧</m:t>
                        </m:r>
                      </m:sub>
                    </m:sSub>
                    <m:r>
                      <a:rPr lang="en-US" i="1" dirty="0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i="1" dirty="0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 smtClean="0"/>
                  <a:t> who posted updates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𝑧</m:t>
                    </m:r>
                  </m:oMath>
                </a14:m>
                <a:endParaRPr lang="en-US" dirty="0" smtClean="0"/>
              </a:p>
              <a:p>
                <a:pPr lvl="1" algn="just"/>
                <a:r>
                  <a:rPr lang="en-US" dirty="0" smtClean="0"/>
                  <a:t>For each relevant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CA" b="0" i="1" dirty="0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CA" b="0" i="1" dirty="0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i="1" dirty="0" smtClean="0">
                        <a:latin typeface="Cambria Math"/>
                        <a:ea typeface="Cambria Math"/>
                      </a:rPr>
                      <m:t>∈</m:t>
                    </m:r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CA" b="0" i="1" dirty="0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CA" b="0" i="1" dirty="0" smtClean="0">
                            <a:latin typeface="Cambria Math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dirty="0" smtClean="0"/>
                  <a:t>, find relevant posts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𝑊</m:t>
                    </m:r>
                  </m:oMath>
                </a14:m>
                <a:endParaRPr lang="en-US" dirty="0" smtClean="0"/>
              </a:p>
              <a:p>
                <a:pPr lvl="1" algn="just"/>
                <a:r>
                  <a:rPr lang="en-US" dirty="0" smtClean="0"/>
                  <a:t>For each relevant posts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𝑤</m:t>
                    </m:r>
                    <m:r>
                      <a:rPr lang="en-US" i="1" dirty="0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i="1" dirty="0" err="1" smtClean="0">
                        <a:latin typeface="Cambria Math"/>
                      </a:rPr>
                      <m:t>𝑊</m:t>
                    </m:r>
                  </m:oMath>
                </a14:m>
                <a:r>
                  <a:rPr lang="en-US" dirty="0" smtClean="0"/>
                  <a:t>, apply opinion mining on the extracted opinions to classify positive and negative opinions</a:t>
                </a:r>
              </a:p>
              <a:p>
                <a:pPr lvl="1" algn="just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077200" cy="2362200"/>
              </a:xfrm>
              <a:blipFill rotWithShape="1">
                <a:blip r:embed="rId2"/>
                <a:stretch>
                  <a:fillRect l="-453" t="-4897" r="-120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University of Windsor, School of Computer Science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55C107-0430-411B-9B94-9A3A31A9EA70}" type="slidenum">
              <a:rPr lang="en-US" smtClean="0"/>
              <a:pPr/>
              <a:t>23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5386986"/>
                  </p:ext>
                </p:extLst>
              </p:nvPr>
            </p:nvGraphicFramePr>
            <p:xfrm>
              <a:off x="1676400" y="3581400"/>
              <a:ext cx="1752600" cy="1463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76300"/>
                    <a:gridCol w="876300"/>
                  </a:tblGrid>
                  <a:tr h="304800">
                    <a:tc>
                      <a:txBody>
                        <a:bodyPr/>
                        <a:lstStyle/>
                        <a:p>
                          <a:r>
                            <a:rPr lang="en-CA" dirty="0" smtClean="0">
                              <a:solidFill>
                                <a:sysClr val="windowText" lastClr="000000"/>
                              </a:solidFill>
                            </a:rPr>
                            <a:t>Posts </a:t>
                          </a:r>
                          <a:endParaRPr lang="en-C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CA" dirty="0" smtClean="0">
                              <a:solidFill>
                                <a:sysClr val="windowText" lastClr="000000"/>
                              </a:solidFill>
                            </a:rPr>
                            <a:t>Type</a:t>
                          </a:r>
                          <a:endParaRPr lang="en-C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CA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CA" dirty="0" smtClean="0">
                              <a:solidFill>
                                <a:sysClr val="windowText" lastClr="000000"/>
                              </a:solidFill>
                            </a:rPr>
                            <a:t>Text</a:t>
                          </a:r>
                          <a:endParaRPr lang="en-C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CA" dirty="0" smtClean="0">
                              <a:solidFill>
                                <a:sysClr val="windowText" lastClr="000000"/>
                              </a:solidFill>
                            </a:rPr>
                            <a:t>Image</a:t>
                          </a:r>
                          <a:endParaRPr lang="en-C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CA" dirty="0" smtClean="0">
                              <a:solidFill>
                                <a:sysClr val="windowText" lastClr="000000"/>
                              </a:solidFill>
                            </a:rPr>
                            <a:t>Video </a:t>
                          </a:r>
                          <a:endParaRPr lang="en-C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5386986"/>
                  </p:ext>
                </p:extLst>
              </p:nvPr>
            </p:nvGraphicFramePr>
            <p:xfrm>
              <a:off x="1676400" y="3581400"/>
              <a:ext cx="1752600" cy="1463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76300"/>
                    <a:gridCol w="876300"/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en-CA" dirty="0" smtClean="0">
                              <a:solidFill>
                                <a:sysClr val="windowText" lastClr="000000"/>
                              </a:solidFill>
                            </a:rPr>
                            <a:t>Posts </a:t>
                          </a:r>
                          <a:endParaRPr lang="en-C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CA" dirty="0" smtClean="0">
                              <a:solidFill>
                                <a:sysClr val="windowText" lastClr="000000"/>
                              </a:solidFill>
                            </a:rPr>
                            <a:t>Type</a:t>
                          </a:r>
                          <a:endParaRPr lang="en-C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108333" r="-100000" b="-2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CA" dirty="0" smtClean="0">
                              <a:solidFill>
                                <a:sysClr val="windowText" lastClr="000000"/>
                              </a:solidFill>
                            </a:rPr>
                            <a:t>Text</a:t>
                          </a:r>
                          <a:endParaRPr lang="en-C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208333" r="-100000" b="-1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CA" dirty="0" smtClean="0">
                              <a:solidFill>
                                <a:sysClr val="windowText" lastClr="000000"/>
                              </a:solidFill>
                            </a:rPr>
                            <a:t>Image</a:t>
                          </a:r>
                          <a:endParaRPr lang="en-C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308333" r="-100000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CA" dirty="0" smtClean="0">
                              <a:solidFill>
                                <a:sysClr val="windowText" lastClr="000000"/>
                              </a:solidFill>
                            </a:rPr>
                            <a:t>Video </a:t>
                          </a:r>
                          <a:endParaRPr lang="en-C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65687239"/>
                  </p:ext>
                </p:extLst>
              </p:nvPr>
            </p:nvGraphicFramePr>
            <p:xfrm>
              <a:off x="4038600" y="3581400"/>
              <a:ext cx="3886200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38200"/>
                    <a:gridCol w="30480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CA" dirty="0" smtClean="0">
                              <a:solidFill>
                                <a:sysClr val="windowText" lastClr="000000"/>
                              </a:solidFill>
                            </a:rPr>
                            <a:t>Nodes</a:t>
                          </a:r>
                          <a:endParaRPr lang="en-C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CA" dirty="0" smtClean="0">
                              <a:solidFill>
                                <a:sysClr val="windowText" lastClr="000000"/>
                              </a:solidFill>
                            </a:rPr>
                            <a:t>Responses</a:t>
                          </a:r>
                          <a:endParaRPr lang="en-C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CA" dirty="0" smtClean="0">
                              <a:solidFill>
                                <a:sysClr val="windowText" lastClr="000000"/>
                              </a:solidFill>
                            </a:rPr>
                            <a:t>Likes/dislikes</a:t>
                          </a:r>
                          <a:endParaRPr lang="en-C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CA" dirty="0" smtClean="0">
                              <a:solidFill>
                                <a:sysClr val="windowText" lastClr="000000"/>
                              </a:solidFill>
                            </a:rPr>
                            <a:t>Re-shares</a:t>
                          </a:r>
                          <a:endParaRPr lang="en-C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CA" dirty="0" smtClean="0">
                              <a:solidFill>
                                <a:sysClr val="windowText" lastClr="000000"/>
                              </a:solidFill>
                            </a:rPr>
                            <a:t>Comment (reply to other)</a:t>
                          </a:r>
                          <a:endParaRPr lang="en-C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CA" dirty="0" smtClean="0">
                              <a:solidFill>
                                <a:sysClr val="windowText" lastClr="000000"/>
                              </a:solidFill>
                            </a:rPr>
                            <a:t>Comment (negative)</a:t>
                          </a:r>
                          <a:endParaRPr lang="en-C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CA" dirty="0" smtClean="0">
                              <a:solidFill>
                                <a:sysClr val="windowText" lastClr="000000"/>
                              </a:solidFill>
                            </a:rPr>
                            <a:t>Comment (positive)</a:t>
                          </a:r>
                          <a:endParaRPr lang="en-C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65687239"/>
                  </p:ext>
                </p:extLst>
              </p:nvPr>
            </p:nvGraphicFramePr>
            <p:xfrm>
              <a:off x="4038600" y="3581400"/>
              <a:ext cx="3886200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38200"/>
                    <a:gridCol w="30480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CA" dirty="0" smtClean="0">
                              <a:solidFill>
                                <a:sysClr val="windowText" lastClr="000000"/>
                              </a:solidFill>
                            </a:rPr>
                            <a:t>Nodes</a:t>
                          </a:r>
                          <a:endParaRPr lang="en-C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CA" dirty="0" smtClean="0">
                              <a:solidFill>
                                <a:sysClr val="windowText" lastClr="000000"/>
                              </a:solidFill>
                            </a:rPr>
                            <a:t>Responses</a:t>
                          </a:r>
                          <a:endParaRPr lang="en-C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730" t="-108197" r="-364964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CA" dirty="0" smtClean="0">
                              <a:solidFill>
                                <a:sysClr val="windowText" lastClr="000000"/>
                              </a:solidFill>
                            </a:rPr>
                            <a:t>Likes/dislikes</a:t>
                          </a:r>
                          <a:endParaRPr lang="en-C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730" t="-208197" r="-364964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CA" dirty="0" smtClean="0">
                              <a:solidFill>
                                <a:sysClr val="windowText" lastClr="000000"/>
                              </a:solidFill>
                            </a:rPr>
                            <a:t>Re-shares</a:t>
                          </a:r>
                          <a:endParaRPr lang="en-C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730" t="-313333" r="-364964" b="-2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CA" dirty="0" smtClean="0">
                              <a:solidFill>
                                <a:sysClr val="windowText" lastClr="000000"/>
                              </a:solidFill>
                            </a:rPr>
                            <a:t>Comment (reply to other)</a:t>
                          </a:r>
                          <a:endParaRPr lang="en-C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730" t="-406557" r="-364964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CA" dirty="0" smtClean="0">
                              <a:solidFill>
                                <a:sysClr val="windowText" lastClr="000000"/>
                              </a:solidFill>
                            </a:rPr>
                            <a:t>Comment (negative)</a:t>
                          </a:r>
                          <a:endParaRPr lang="en-C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730" t="-506557" r="-364964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CA" dirty="0" smtClean="0">
                              <a:solidFill>
                                <a:sysClr val="windowText" lastClr="000000"/>
                              </a:solidFill>
                            </a:rPr>
                            <a:t>Comment (positive)</a:t>
                          </a:r>
                          <a:endParaRPr lang="en-C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418432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doni MT" pitchFamily="18" charset="0"/>
              </a:rPr>
              <a:t>Proposed Solution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doni MT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University of Windsor, School of Computer Science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55C107-0430-411B-9B94-9A3A31A9EA70}" type="slidenum">
              <a:rPr lang="en-US" smtClean="0"/>
              <a:pPr/>
              <a:t>24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0"/>
                <a:ext cx="8229600" cy="4648200"/>
              </a:xfrm>
            </p:spPr>
            <p:txBody>
              <a:bodyPr>
                <a:normAutofit fontScale="85000" lnSpcReduction="20000"/>
              </a:bodyPr>
              <a:lstStyle/>
              <a:p>
                <a:pPr marL="342900" lvl="1" indent="-342900"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</a:pPr>
                <a:r>
                  <a:rPr lang="en-US" dirty="0" smtClean="0"/>
                  <a:t>We propose the </a:t>
                </a:r>
                <a:r>
                  <a:rPr lang="en-US" b="1" dirty="0" smtClean="0"/>
                  <a:t>Pruning strategy </a:t>
                </a:r>
                <a:r>
                  <a:rPr lang="en-US" dirty="0" smtClean="0"/>
                  <a:t>as:</a:t>
                </a:r>
              </a:p>
              <a:p>
                <a:pPr lvl="1"/>
                <a:r>
                  <a:rPr lang="en-US" dirty="0" smtClean="0"/>
                  <a:t>Approve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CA" b="0" i="1" dirty="0" smtClean="0">
                        <a:latin typeface="Cambria Math"/>
                      </a:rPr>
                      <m:t>: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  <m:r>
                      <a:rPr lang="en-US" i="1" dirty="0" smtClean="0">
                        <a:latin typeface="Cambria Math"/>
                      </a:rPr>
                      <m:t>𝑛𝐿</m:t>
                    </m:r>
                  </m:oMath>
                </a14:m>
                <a:r>
                  <a:rPr lang="en-US" dirty="0" smtClean="0"/>
                  <a:t> : no. of responses</a:t>
                </a:r>
              </a:p>
              <a:p>
                <a:pPr lvl="2"/>
                <a:r>
                  <a:rPr lang="en-US" dirty="0" smtClean="0"/>
                  <a:t>e.g.,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𝐴</m:t>
                    </m:r>
                    <m:r>
                      <a:rPr lang="en-US" i="1" dirty="0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i="1" dirty="0" smtClean="0">
                        <a:latin typeface="Cambria Math"/>
                      </a:rPr>
                      <m:t>50</m:t>
                    </m:r>
                  </m:oMath>
                </a14:m>
                <a:r>
                  <a:rPr lang="en-US" dirty="0" smtClean="0"/>
                  <a:t>, extract relevant object having responses more than or equal to 50</a:t>
                </a:r>
              </a:p>
              <a:p>
                <a:pPr lvl="1"/>
                <a:r>
                  <a:rPr lang="en-US" dirty="0" smtClean="0"/>
                  <a:t>Spreading – no. of re-shares</a:t>
                </a:r>
              </a:p>
              <a:p>
                <a:pPr lvl="1"/>
                <a:r>
                  <a:rPr lang="en-US" dirty="0" smtClean="0"/>
                  <a:t>Simple Response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/>
                          </a:rPr>
                          <m:t>𝑆𝑅</m:t>
                        </m:r>
                      </m:e>
                    </m:d>
                    <m:r>
                      <a:rPr lang="en-CA" b="0" i="1" dirty="0" smtClean="0">
                        <a:latin typeface="Cambria Math"/>
                      </a:rPr>
                      <m:t>: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  <m:r>
                      <a:rPr lang="en-US" i="1" dirty="0" err="1" smtClean="0">
                        <a:latin typeface="Cambria Math"/>
                      </a:rPr>
                      <m:t>𝑛</m:t>
                    </m:r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CA" b="0" i="1" dirty="0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CA" b="0" i="1" dirty="0" smtClean="0"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 smtClean="0"/>
                  <a:t> : no. of unique comments</a:t>
                </a:r>
              </a:p>
              <a:p>
                <a:pPr lvl="2"/>
                <a:r>
                  <a:rPr lang="en-US" dirty="0" smtClean="0"/>
                  <a:t>e.g.,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𝑆𝑅</m:t>
                    </m:r>
                    <m:r>
                      <a:rPr lang="en-US" i="1" dirty="0" smtClean="0">
                        <a:latin typeface="Cambria Math"/>
                      </a:rPr>
                      <m:t> ≥ 50</m:t>
                    </m:r>
                  </m:oMath>
                </a14:m>
                <a:r>
                  <a:rPr lang="en-US" dirty="0" smtClean="0"/>
                  <a:t>, extract relevant object having unique comments more than or equal to 50</a:t>
                </a:r>
              </a:p>
              <a:p>
                <a:pPr lvl="1"/>
                <a:r>
                  <a:rPr lang="en-US" dirty="0" smtClean="0"/>
                  <a:t>White Response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CA" b="0" i="1" dirty="0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CA" b="0" i="1" dirty="0" smtClean="0">
                            <a:latin typeface="Cambria Math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dirty="0" smtClean="0"/>
                  <a:t>) – positive impression</a:t>
                </a:r>
              </a:p>
              <a:p>
                <a:pPr lvl="1"/>
                <a:r>
                  <a:rPr lang="en-US" dirty="0" smtClean="0"/>
                  <a:t>Black Response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CA" b="0" i="1" dirty="0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CA" b="0" i="1" dirty="0" smtClean="0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 smtClean="0"/>
                  <a:t>) – negative impression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CA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CA" i="1" dirty="0">
                            <a:latin typeface="Cambria Math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dirty="0" smtClean="0"/>
                  <a:t> = (Positive &gt; (Neutral + Negative))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CA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CA" i="1" dirty="0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 smtClean="0"/>
                  <a:t> = (Negative &gt; (Neutral + Positive))</a:t>
                </a:r>
              </a:p>
              <a:p>
                <a:pPr lvl="2"/>
                <a:r>
                  <a:rPr lang="en-US" dirty="0" smtClean="0"/>
                  <a:t>Positive, Negative, Neutral : no. of comments</a:t>
                </a:r>
              </a:p>
            </p:txBody>
          </p:sp>
        </mc:Choice>
        <mc:Fallback xmlns="">
          <p:sp>
            <p:nvSpPr>
              <p:cNvPr id="9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0"/>
                <a:ext cx="8229600" cy="4648200"/>
              </a:xfrm>
              <a:blipFill rotWithShape="1">
                <a:blip r:embed="rId2"/>
                <a:stretch>
                  <a:fillRect l="-444" t="-249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1989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doni MT" pitchFamily="18" charset="0"/>
              </a:rPr>
              <a:t>Proposed Solution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doni MT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University of Windsor, School of Computer Science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55C107-0430-411B-9B94-9A3A31A9EA70}" type="slidenum">
              <a:rPr lang="en-US" smtClean="0"/>
              <a:pPr/>
              <a:t>25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5029200"/>
              </a:xfrm>
            </p:spPr>
            <p:txBody>
              <a:bodyPr>
                <a:normAutofit fontScale="85000" lnSpcReduction="20000"/>
              </a:bodyPr>
              <a:lstStyle/>
              <a:p>
                <a:pPr marL="342900" lvl="1" indent="-342900">
                  <a:buSzPct val="75000"/>
                </a:pPr>
                <a:r>
                  <a:rPr lang="en-US" dirty="0" smtClean="0"/>
                  <a:t>We propose two characteristics of Posts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𝑊</m:t>
                    </m:r>
                  </m:oMath>
                </a14:m>
                <a:r>
                  <a:rPr lang="en-US" dirty="0" smtClean="0"/>
                  <a:t>) as:</a:t>
                </a:r>
              </a:p>
              <a:p>
                <a:pPr marL="742950" lvl="2" indent="-342900">
                  <a:buSzPct val="75000"/>
                </a:pPr>
                <a:r>
                  <a:rPr lang="en-US" dirty="0" smtClean="0"/>
                  <a:t>Raising Discussion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𝑅𝐷</m:t>
                    </m:r>
                    <m:r>
                      <a:rPr lang="en-US" i="1" dirty="0" smtClean="0">
                        <a:latin typeface="Cambria Math"/>
                      </a:rPr>
                      <m:t>) = (</m:t>
                    </m:r>
                    <m:r>
                      <a:rPr lang="en-US" i="1" dirty="0" smtClean="0">
                        <a:latin typeface="Cambria Math"/>
                      </a:rPr>
                      <m:t>𝑛</m:t>
                    </m:r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CA" b="0" i="1" dirty="0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CA" b="0" i="1" dirty="0" smtClean="0">
                            <a:latin typeface="Cambria Math"/>
                          </a:rPr>
                          <m:t>𝐿</m:t>
                        </m:r>
                      </m:sub>
                    </m:sSub>
                    <m:r>
                      <a:rPr lang="en-US" i="1" dirty="0" smtClean="0">
                        <a:latin typeface="Cambria Math"/>
                      </a:rPr>
                      <m:t>/</m:t>
                    </m:r>
                    <m:r>
                      <a:rPr lang="en-US" i="1" dirty="0" err="1" smtClean="0">
                        <a:latin typeface="Cambria Math"/>
                      </a:rPr>
                      <m:t>𝑛</m:t>
                    </m:r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CA" b="0" i="1" dirty="0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CA" b="0" i="1" dirty="0" smtClean="0">
                            <a:latin typeface="Cambria Math"/>
                          </a:rPr>
                          <m:t>𝑇</m:t>
                        </m:r>
                      </m:sub>
                    </m:sSub>
                    <m:r>
                      <a:rPr lang="en-US" i="1" dirty="0" smtClean="0">
                        <a:latin typeface="Cambria Math"/>
                      </a:rPr>
                      <m:t>)</m:t>
                    </m:r>
                    <m:r>
                      <a:rPr lang="en-US" i="1" dirty="0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i="1" dirty="0" err="1" smtClean="0">
                        <a:latin typeface="Cambria Math"/>
                      </a:rPr>
                      <m:t>𝑛</m:t>
                    </m:r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CA" b="0" i="1" dirty="0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CA" b="0" i="1" dirty="0" smtClean="0">
                            <a:latin typeface="Cambria Math"/>
                          </a:rPr>
                          <m:t>𝑈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1200150" lvl="3" indent="-342900">
                  <a:buSzPct val="75000"/>
                </a:pPr>
                <a:r>
                  <a:rPr lang="en-US" dirty="0" smtClean="0"/>
                  <a:t>Explicit replies to other comments.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𝑛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CA" i="1" dirty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CA" b="0" i="1" dirty="0" smtClean="0">
                            <a:latin typeface="Cambria Math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 smtClean="0"/>
                  <a:t> = no. of top-level comments,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𝑛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CA" i="1" dirty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CA" b="0" i="1" dirty="0" smtClean="0">
                            <a:latin typeface="Cambria Math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 smtClean="0"/>
                  <a:t> = no. of low-level comments i.e., reply to top-level comments.</a:t>
                </a:r>
              </a:p>
              <a:p>
                <a:pPr marL="1657350" lvl="4" indent="-342900">
                  <a:buSzPct val="75000"/>
                </a:pPr>
                <a:r>
                  <a:rPr lang="en-US" dirty="0" smtClean="0"/>
                  <a:t>e.g., </a:t>
                </a:r>
                <a:r>
                  <a:rPr lang="en-US" i="1" dirty="0" smtClean="0"/>
                  <a:t>Mike</a:t>
                </a:r>
                <a:r>
                  <a:rPr lang="en-US" dirty="0" smtClean="0"/>
                  <a:t>: I love the auto zoom of Nikon D90</a:t>
                </a:r>
              </a:p>
              <a:p>
                <a:pPr marL="1657350" lvl="4" indent="-342900">
                  <a:buSzPct val="75000"/>
                </a:pPr>
                <a:r>
                  <a:rPr lang="en-US" i="1" dirty="0" smtClean="0"/>
                  <a:t>John</a:t>
                </a:r>
                <a:r>
                  <a:rPr lang="en-US" dirty="0" smtClean="0"/>
                  <a:t>: How do u manage the background light, Mike?</a:t>
                </a:r>
              </a:p>
              <a:p>
                <a:pPr marL="1657350" lvl="4" indent="-342900">
                  <a:buSzPct val="75000"/>
                </a:pPr>
                <a:r>
                  <a:rPr lang="en-US" i="1" dirty="0" smtClean="0"/>
                  <a:t>Peter</a:t>
                </a:r>
                <a:r>
                  <a:rPr lang="en-US" dirty="0" smtClean="0"/>
                  <a:t>: Have u tried D5100,  which one is better Mike?</a:t>
                </a:r>
              </a:p>
              <a:p>
                <a:pPr marL="1657350" lvl="4" indent="-342900">
                  <a:buSzPct val="75000"/>
                </a:pPr>
                <a:r>
                  <a:rPr lang="en-US" i="1" dirty="0" smtClean="0"/>
                  <a:t>Mike</a:t>
                </a:r>
                <a:r>
                  <a:rPr lang="en-US" dirty="0" smtClean="0"/>
                  <a:t>: D90 indeed :)</a:t>
                </a:r>
              </a:p>
              <a:p>
                <a:pPr marL="742950" lvl="2" indent="-342900">
                  <a:buSzPct val="75000"/>
                </a:pPr>
                <a:r>
                  <a:rPr lang="en-US" dirty="0" err="1" smtClean="0"/>
                  <a:t>Controversiality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/>
                          </a:rPr>
                          <m:t>𝐶</m:t>
                        </m:r>
                      </m:e>
                    </m:d>
                    <m:r>
                      <a:rPr lang="en-US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/>
                          </a:rPr>
                          <m:t>𝑌</m:t>
                        </m:r>
                      </m:num>
                      <m:den>
                        <m:r>
                          <a:rPr lang="en-US" i="1" dirty="0" smtClean="0">
                            <a:latin typeface="Cambria Math"/>
                          </a:rPr>
                          <m:t>𝑋</m:t>
                        </m:r>
                      </m:den>
                    </m:f>
                    <m:r>
                      <a:rPr lang="en-CA" b="0" i="1" dirty="0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CA" b="0" i="1" dirty="0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CA" b="0" i="1" dirty="0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CA" b="0" i="1" dirty="0" smtClean="0">
                                <a:latin typeface="Cambria Math"/>
                              </a:rPr>
                              <m:t>0 </m:t>
                            </m:r>
                            <m:r>
                              <a:rPr lang="en-CA" b="0" i="1" dirty="0" smtClean="0">
                                <a:latin typeface="Cambria Math"/>
                              </a:rPr>
                              <m:t>𝑖𝑓</m:t>
                            </m:r>
                            <m:r>
                              <a:rPr lang="en-CA" b="0" i="1" dirty="0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CA" b="0" i="1" dirty="0" smtClean="0">
                                <a:latin typeface="Cambria Math"/>
                              </a:rPr>
                              <m:t>𝑋</m:t>
                            </m:r>
                            <m:r>
                              <a:rPr lang="en-CA" b="0" i="1" dirty="0" smtClean="0">
                                <a:latin typeface="Cambria Math"/>
                              </a:rPr>
                              <m:t>=0</m:t>
                            </m:r>
                          </m:e>
                          <m:e>
                            <m:r>
                              <a:rPr lang="en-CA" b="0" i="1" dirty="0" smtClean="0">
                                <a:latin typeface="Cambria Math"/>
                              </a:rPr>
                              <m:t>  </m:t>
                            </m:r>
                            <m:r>
                              <a:rPr lang="en-CA" b="0" i="1" dirty="0" smtClean="0">
                                <a:latin typeface="Cambria Math"/>
                              </a:rPr>
                              <m:t>𝐶</m:t>
                            </m:r>
                            <m:r>
                              <a:rPr lang="en-CA" b="0" i="1" dirty="0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CA" b="0" i="1" dirty="0" smtClean="0">
                                <a:latin typeface="Cambria Math"/>
                              </a:rPr>
                              <m:t>𝑜𝑡h𝑒𝑟𝑤𝑖𝑠𝑒</m:t>
                            </m:r>
                          </m:e>
                        </m:eqArr>
                      </m:e>
                    </m:d>
                  </m:oMath>
                </a14:m>
                <a:endParaRPr lang="en-US" dirty="0" smtClean="0"/>
              </a:p>
              <a:p>
                <a:pPr marL="342900" lvl="1" indent="-342900">
                  <a:buSzPct val="75000"/>
                </a:pPr>
                <a:endParaRPr lang="en-US" dirty="0" smtClean="0"/>
              </a:p>
              <a:p>
                <a:pPr marL="1200150" lvl="3" indent="-342900">
                  <a:buSzPct val="75000"/>
                </a:pPr>
                <a:r>
                  <a:rPr lang="en-US" dirty="0" smtClean="0"/>
                  <a:t>X = maximum number of positive comments, Y = maximum number of negative comments.</a:t>
                </a:r>
              </a:p>
              <a:p>
                <a:pPr marL="1200150" lvl="3" indent="-342900">
                  <a:buSzPct val="75000"/>
                </a:pPr>
                <a:r>
                  <a:rPr lang="en-US" dirty="0" smtClean="0"/>
                  <a:t>Topic-post is controversial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0.5 </m:t>
                    </m:r>
                    <m:r>
                      <a:rPr lang="en-US" i="1" dirty="0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  <m:r>
                      <a:rPr lang="en-US" i="1" dirty="0" smtClean="0">
                        <a:latin typeface="Cambria Math"/>
                      </a:rPr>
                      <m:t>𝐶</m:t>
                    </m:r>
                    <m:r>
                      <a:rPr lang="en-US" i="1" dirty="0" smtClean="0">
                        <a:latin typeface="Cambria Math"/>
                      </a:rPr>
                      <m:t> ≤ 1.5</m:t>
                    </m:r>
                  </m:oMath>
                </a14:m>
                <a:endParaRPr lang="en-US" dirty="0" smtClean="0"/>
              </a:p>
              <a:p>
                <a:pPr marL="1200150" lvl="3" indent="-342900">
                  <a:buSzPct val="75000"/>
                </a:pPr>
                <a:r>
                  <a:rPr lang="en-US" dirty="0" smtClean="0"/>
                  <a:t>If C = 0, the post (W) has total agreement</a:t>
                </a:r>
              </a:p>
              <a:p>
                <a:pPr marL="1200150" lvl="3" indent="-342900">
                  <a:buSzPct val="75000"/>
                </a:pPr>
                <a:r>
                  <a:rPr lang="en-US" dirty="0" smtClean="0"/>
                  <a:t>If C = 1, the post (W) is highly controversial</a:t>
                </a:r>
              </a:p>
              <a:p>
                <a:pPr marL="742950" lvl="2" indent="-342900">
                  <a:buSzPct val="75000"/>
                </a:pPr>
                <a:r>
                  <a:rPr lang="en-US" dirty="0" smtClean="0"/>
                  <a:t>Controversial posts have a tendency to be popular (Gomez et al., 2008)</a:t>
                </a:r>
              </a:p>
            </p:txBody>
          </p:sp>
        </mc:Choice>
        <mc:Fallback xmlns="">
          <p:sp>
            <p:nvSpPr>
              <p:cNvPr id="9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5029200"/>
              </a:xfrm>
              <a:blipFill rotWithShape="1">
                <a:blip r:embed="rId2"/>
                <a:stretch>
                  <a:fillRect l="-444" t="-2303" r="-74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20006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University of Windsor, School of Computer Science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55C107-0430-411B-9B94-9A3A31A9EA70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-228600"/>
            <a:ext cx="54102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 bwMode="auto">
          <a:xfrm>
            <a:off x="1600200" y="838200"/>
            <a:ext cx="2971800" cy="990600"/>
          </a:xfrm>
          <a:prstGeom prst="roundRect">
            <a:avLst/>
          </a:prstGeom>
          <a:noFill/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362200" y="4038600"/>
            <a:ext cx="1447800" cy="533400"/>
          </a:xfrm>
          <a:prstGeom prst="roundRect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2438400" y="5638800"/>
            <a:ext cx="1371600" cy="457200"/>
          </a:xfrm>
          <a:prstGeom prst="roundRect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2514600" y="6172200"/>
            <a:ext cx="1143000" cy="609600"/>
          </a:xfrm>
          <a:prstGeom prst="roundRect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3016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doni MT" pitchFamily="18" charset="0"/>
              </a:rPr>
              <a:t>Topic-Post Distribution (TPD) Model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doni MT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University of Windsor, School of Computer Science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55C107-0430-411B-9B94-9A3A31A9EA70}" type="slidenum">
              <a:rPr lang="en-US" smtClean="0"/>
              <a:pPr/>
              <a:t>27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4648200"/>
              </a:xfrm>
            </p:spPr>
            <p:txBody>
              <a:bodyPr>
                <a:normAutofit fontScale="92500" lnSpcReduction="10000"/>
              </a:bodyPr>
              <a:lstStyle/>
              <a:p>
                <a:pPr marL="342900" lvl="1" indent="-342900"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</a:pPr>
                <a:r>
                  <a:rPr lang="en-US" dirty="0" smtClean="0"/>
                  <a:t>For a given product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US" dirty="0" smtClean="0"/>
                  <a:t>, TPD filters out irrelevant nodes from the social graph that have lower influential scores, determined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𝐴</m:t>
                    </m:r>
                    <m:r>
                      <a:rPr lang="en-US" i="1" dirty="0" smtClean="0">
                        <a:latin typeface="Cambria Math"/>
                      </a:rPr>
                      <m:t>, </m:t>
                    </m:r>
                    <m:r>
                      <a:rPr lang="en-US" i="1" dirty="0" smtClean="0">
                        <a:latin typeface="Cambria Math"/>
                      </a:rPr>
                      <m:t>𝑆𝑅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on posts and opinions</a:t>
                </a:r>
              </a:p>
              <a:p>
                <a:pPr marL="742950" lvl="2" indent="-342900">
                  <a:buSzPct val="75000"/>
                </a:pPr>
                <a:r>
                  <a:rPr lang="en-US" dirty="0" smtClean="0"/>
                  <a:t>We propose a global search in friendship network combining Graph API and FQL</a:t>
                </a:r>
              </a:p>
              <a:p>
                <a:pPr marL="742950" lvl="2" indent="-342900">
                  <a:buSzPct val="75000"/>
                </a:pPr>
                <a:r>
                  <a:rPr lang="en-US" b="1" dirty="0" smtClean="0"/>
                  <a:t>Graph API </a:t>
                </a:r>
                <a:r>
                  <a:rPr lang="en-US" dirty="0" smtClean="0"/>
                  <a:t>– an application programming interface to crawl social network graphs, uniformly representing objects (people, photos, events, pages) and the connections (friend relationships, share contents, photo tags) between them in the graph.</a:t>
                </a:r>
              </a:p>
              <a:p>
                <a:pPr marL="742950" lvl="2" indent="-342900">
                  <a:buSzPct val="75000"/>
                </a:pPr>
                <a:r>
                  <a:rPr lang="en-US" b="1" dirty="0" smtClean="0"/>
                  <a:t>FQL</a:t>
                </a:r>
                <a:r>
                  <a:rPr lang="en-US" dirty="0" smtClean="0"/>
                  <a:t> – SQL-style interface to query Graph API</a:t>
                </a:r>
              </a:p>
              <a:p>
                <a:pPr marL="1200150" lvl="3" indent="-342900">
                  <a:buSzPct val="75000"/>
                </a:pPr>
                <a:r>
                  <a:rPr lang="en-US" dirty="0" smtClean="0"/>
                  <a:t>e.g., </a:t>
                </a:r>
                <a:r>
                  <a:rPr lang="en-US" i="1" dirty="0" smtClean="0"/>
                  <a:t>query1 = SELECT </a:t>
                </a:r>
                <a:r>
                  <a:rPr lang="en-US" i="1" dirty="0" err="1" smtClean="0"/>
                  <a:t>uid</a:t>
                </a:r>
                <a:r>
                  <a:rPr lang="en-US" i="1" dirty="0" smtClean="0"/>
                  <a:t>, name, </a:t>
                </a:r>
                <a:r>
                  <a:rPr lang="en-US" i="1" dirty="0" err="1" smtClean="0"/>
                  <a:t>pic_square</a:t>
                </a:r>
                <a:r>
                  <a:rPr lang="en-US" i="1" dirty="0" smtClean="0"/>
                  <a:t> FROM user WHERE </a:t>
                </a:r>
                <a:r>
                  <a:rPr lang="en-US" i="1" dirty="0" err="1" smtClean="0"/>
                  <a:t>uid</a:t>
                </a:r>
                <a:r>
                  <a:rPr lang="en-US" i="1" dirty="0" smtClean="0"/>
                  <a:t> = me() OR </a:t>
                </a:r>
                <a:r>
                  <a:rPr lang="en-US" i="1" dirty="0" err="1" smtClean="0"/>
                  <a:t>uid</a:t>
                </a:r>
                <a:r>
                  <a:rPr lang="en-US" i="1" dirty="0" smtClean="0"/>
                  <a:t> IN (SELECT uid2 FROM friend WHERE uid1=me())</a:t>
                </a:r>
              </a:p>
              <a:p>
                <a:pPr marL="1200150" lvl="3" indent="-342900">
                  <a:buSzPct val="75000"/>
                </a:pPr>
                <a:r>
                  <a:rPr lang="en-US" dirty="0" smtClean="0"/>
                  <a:t>Returns all user information for the active logged in user and friends</a:t>
                </a:r>
              </a:p>
            </p:txBody>
          </p:sp>
        </mc:Choice>
        <mc:Fallback xmlns="">
          <p:sp>
            <p:nvSpPr>
              <p:cNvPr id="9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4648200"/>
              </a:xfrm>
              <a:blipFill rotWithShape="1">
                <a:blip r:embed="rId2"/>
                <a:stretch>
                  <a:fillRect l="-593" t="-196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36773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doni MT" pitchFamily="18" charset="0"/>
              </a:rPr>
              <a:t>Topic-Post Distribution (TPD) Model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doni MT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55C107-0430-411B-9B94-9A3A31A9EA70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66800"/>
            <a:ext cx="4414837" cy="2572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43423"/>
            <a:ext cx="4572000" cy="5914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304800" y="943423"/>
            <a:ext cx="2514600" cy="809177"/>
          </a:xfrm>
          <a:prstGeom prst="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09600" y="5029200"/>
            <a:ext cx="2667000" cy="1828800"/>
          </a:xfrm>
          <a:prstGeom prst="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800600" y="1066800"/>
            <a:ext cx="4267200" cy="2667000"/>
          </a:xfrm>
          <a:prstGeom prst="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1800" y="1209511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b="1" dirty="0" smtClean="0">
                <a:solidFill>
                  <a:srgbClr val="009999"/>
                </a:solidFill>
              </a:rPr>
              <a:t>Topic-post info</a:t>
            </a:r>
            <a:endParaRPr lang="en-CA" sz="1200" b="1" dirty="0">
              <a:solidFill>
                <a:srgbClr val="00999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19500" y="5562600"/>
            <a:ext cx="1409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b="1" dirty="0" smtClean="0">
                <a:solidFill>
                  <a:srgbClr val="009999"/>
                </a:solidFill>
              </a:rPr>
              <a:t>Post ‘likes’ info</a:t>
            </a:r>
            <a:endParaRPr lang="en-CA" sz="1200" b="1" dirty="0">
              <a:solidFill>
                <a:srgbClr val="009999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69818" y="4038600"/>
            <a:ext cx="1754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b="1" dirty="0" smtClean="0">
                <a:solidFill>
                  <a:srgbClr val="009999"/>
                </a:solidFill>
              </a:rPr>
              <a:t>Post ‘comments’ info</a:t>
            </a:r>
            <a:endParaRPr lang="en-CA" sz="1200" b="1" dirty="0">
              <a:solidFill>
                <a:srgbClr val="009999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3276600" y="5701099"/>
            <a:ext cx="3429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9999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stCxn id="10" idx="1"/>
            <a:endCxn id="6" idx="3"/>
          </p:cNvCxnSpPr>
          <p:nvPr/>
        </p:nvCxnSpPr>
        <p:spPr bwMode="auto">
          <a:xfrm flipH="1">
            <a:off x="2819400" y="1348011"/>
            <a:ext cx="152400" cy="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9999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14" idx="0"/>
          </p:cNvCxnSpPr>
          <p:nvPr/>
        </p:nvCxnSpPr>
        <p:spPr bwMode="auto">
          <a:xfrm flipV="1">
            <a:off x="7047309" y="3733800"/>
            <a:ext cx="0" cy="3048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9999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1396264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doni MT" pitchFamily="18" charset="0"/>
              </a:rPr>
              <a:t>TPD – Running Example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doni MT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University of Windsor, School of Computer Science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55C107-0430-411B-9B94-9A3A31A9EA70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9" name="Content Placeholder 7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648200"/>
          </a:xfrm>
        </p:spPr>
        <p:txBody>
          <a:bodyPr>
            <a:normAutofit/>
          </a:bodyPr>
          <a:lstStyle/>
          <a:p>
            <a:pPr marL="342900" lvl="1" indent="-342900"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dirty="0" smtClean="0"/>
              <a:t>Clean and extract data from Graph API, we have</a:t>
            </a:r>
          </a:p>
          <a:p>
            <a:pPr marL="1200150" lvl="3" indent="-342900">
              <a:buSzPct val="75000"/>
            </a:pPr>
            <a:r>
              <a:rPr lang="en-US" dirty="0" smtClean="0"/>
              <a:t>data.id[] = 8491_01 [</a:t>
            </a:r>
            <a:r>
              <a:rPr lang="en-US" dirty="0" smtClean="0">
                <a:solidFill>
                  <a:srgbClr val="009999"/>
                </a:solidFill>
              </a:rPr>
              <a:t>post id</a:t>
            </a:r>
            <a:r>
              <a:rPr lang="en-US" dirty="0" smtClean="0"/>
              <a:t>]</a:t>
            </a:r>
          </a:p>
          <a:p>
            <a:pPr marL="1200150" lvl="3" indent="-342900">
              <a:buSzPct val="75000"/>
            </a:pPr>
            <a:r>
              <a:rPr lang="en-US" dirty="0" smtClean="0"/>
              <a:t>data.from.id []= 8491 [</a:t>
            </a:r>
            <a:r>
              <a:rPr lang="en-US" dirty="0" smtClean="0">
                <a:solidFill>
                  <a:srgbClr val="009999"/>
                </a:solidFill>
              </a:rPr>
              <a:t>node id who posted it</a:t>
            </a:r>
            <a:r>
              <a:rPr lang="en-US" dirty="0" smtClean="0"/>
              <a:t>]</a:t>
            </a:r>
          </a:p>
          <a:p>
            <a:pPr marL="1200150" lvl="3" indent="-342900">
              <a:buSzPct val="75000"/>
            </a:pPr>
            <a:r>
              <a:rPr lang="en-US" dirty="0"/>
              <a:t>d</a:t>
            </a:r>
            <a:r>
              <a:rPr lang="en-US" dirty="0" smtClean="0"/>
              <a:t>ata.likes.data.id[] = 2467 [</a:t>
            </a:r>
            <a:r>
              <a:rPr lang="en-US" dirty="0" smtClean="0">
                <a:solidFill>
                  <a:srgbClr val="009999"/>
                </a:solidFill>
              </a:rPr>
              <a:t>node ids who like the post</a:t>
            </a:r>
            <a:r>
              <a:rPr lang="en-US" dirty="0" smtClean="0"/>
              <a:t>] </a:t>
            </a:r>
          </a:p>
          <a:p>
            <a:pPr marL="1200150" lvl="3" indent="-342900">
              <a:buSzPct val="75000"/>
            </a:pPr>
            <a:r>
              <a:rPr lang="en-US" dirty="0" smtClean="0"/>
              <a:t>data.comments.data.id[] = 8497_01_01 [</a:t>
            </a:r>
            <a:r>
              <a:rPr lang="en-US" dirty="0" smtClean="0">
                <a:solidFill>
                  <a:srgbClr val="009999"/>
                </a:solidFill>
              </a:rPr>
              <a:t>comment id</a:t>
            </a:r>
            <a:r>
              <a:rPr lang="en-US" dirty="0" smtClean="0"/>
              <a:t>]</a:t>
            </a:r>
          </a:p>
          <a:p>
            <a:pPr marL="1200150" lvl="3" indent="-342900">
              <a:buSzPct val="75000"/>
            </a:pPr>
            <a:r>
              <a:rPr lang="en-US" dirty="0" smtClean="0"/>
              <a:t>data.comments.data.from.id[] = 6992 [</a:t>
            </a:r>
            <a:r>
              <a:rPr lang="en-US" dirty="0" smtClean="0">
                <a:solidFill>
                  <a:srgbClr val="009999"/>
                </a:solidFill>
              </a:rPr>
              <a:t>node ids who commented</a:t>
            </a:r>
            <a:r>
              <a:rPr lang="en-US" dirty="0" smtClean="0"/>
              <a:t>]</a:t>
            </a:r>
          </a:p>
          <a:p>
            <a:pPr marL="857250" lvl="3" indent="0">
              <a:buSzPct val="75000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175247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doni MT" pitchFamily="18" charset="0"/>
              </a:rPr>
              <a:t>Data Mining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doni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24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Data mining also known as knowledge discovery, is the process of extracting interesting knowledge, rules, patterns from large amount of data (Han and </a:t>
            </a:r>
            <a:r>
              <a:rPr lang="en-US" dirty="0" err="1" smtClean="0"/>
              <a:t>Kamber</a:t>
            </a:r>
            <a:r>
              <a:rPr lang="en-US" dirty="0" smtClean="0"/>
              <a:t>, 2006).</a:t>
            </a:r>
          </a:p>
          <a:p>
            <a:r>
              <a:rPr lang="en-US" dirty="0"/>
              <a:t>Approaches include:</a:t>
            </a:r>
          </a:p>
          <a:p>
            <a:pPr lvl="1"/>
            <a:r>
              <a:rPr lang="en-US" b="1" dirty="0"/>
              <a:t>Classification</a:t>
            </a:r>
            <a:r>
              <a:rPr lang="en-US" dirty="0"/>
              <a:t>: find the common properties among objects and classify them</a:t>
            </a:r>
          </a:p>
          <a:p>
            <a:pPr lvl="2"/>
            <a:r>
              <a:rPr lang="en-US" dirty="0"/>
              <a:t>E.g., </a:t>
            </a:r>
            <a:r>
              <a:rPr lang="en-US" dirty="0" smtClean="0"/>
              <a:t>classify “Cancer” or “Not Cancer”</a:t>
            </a:r>
            <a:endParaRPr lang="en-US" dirty="0"/>
          </a:p>
          <a:p>
            <a:pPr lvl="1"/>
            <a:r>
              <a:rPr lang="en-US" b="1" dirty="0"/>
              <a:t>Association Rule</a:t>
            </a:r>
            <a:r>
              <a:rPr lang="en-US" dirty="0"/>
              <a:t>: find rules from a set of records to predict the occurrences of an item based on the occurrences of other items</a:t>
            </a:r>
          </a:p>
          <a:p>
            <a:pPr lvl="2"/>
            <a:r>
              <a:rPr lang="en-US" dirty="0"/>
              <a:t>E.g., find rule Milk =&gt; Bread</a:t>
            </a:r>
          </a:p>
          <a:p>
            <a:pPr lvl="1"/>
            <a:r>
              <a:rPr lang="en-US" b="1" dirty="0"/>
              <a:t>Clustering</a:t>
            </a:r>
            <a:r>
              <a:rPr lang="en-US" dirty="0"/>
              <a:t>: measure similarity between objects under consideration and combine similar objects into same cluster</a:t>
            </a:r>
          </a:p>
          <a:p>
            <a:pPr lvl="2"/>
            <a:r>
              <a:rPr lang="en-US" dirty="0"/>
              <a:t>E.g., clustering Yeast genes for gene expression </a:t>
            </a:r>
            <a:r>
              <a:rPr lang="en-US" dirty="0" smtClean="0"/>
              <a:t>ratios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University of Windsor, School of Computer Science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55C107-0430-411B-9B94-9A3A31A9EA7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doni MT" pitchFamily="18" charset="0"/>
              </a:rPr>
              <a:t>Topic-Post Distribution (TPD) Model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doni MT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University of Windsor, School of Computer Science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55C107-0430-411B-9B94-9A3A31A9EA70}" type="slidenum">
              <a:rPr lang="en-US" smtClean="0"/>
              <a:pPr/>
              <a:t>30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0"/>
                <a:ext cx="8229600" cy="4648200"/>
              </a:xfrm>
            </p:spPr>
            <p:txBody>
              <a:bodyPr>
                <a:normAutofit/>
              </a:bodyPr>
              <a:lstStyle/>
              <a:p>
                <a:pPr marL="342900" lvl="1" indent="-342900"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</a:pPr>
                <a:r>
                  <a:rPr lang="en-US" dirty="0" smtClean="0"/>
                  <a:t>TPD gives a list of profile documents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US" dirty="0" smtClean="0"/>
                  <a:t> for relevant nodes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CA" b="0" i="1" dirty="0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CA" b="0" i="1" dirty="0" smtClean="0">
                            <a:latin typeface="Cambria Math"/>
                          </a:rPr>
                          <m:t>𝑧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342900" lvl="1" indent="-342900"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</a:pPr>
                <a:r>
                  <a:rPr lang="en-US" dirty="0" smtClean="0"/>
                  <a:t>A profile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/>
                  <a:t> can be defined as a vector of N posts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CA" b="0" i="1" dirty="0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CA" b="0" i="1" dirty="0" smtClean="0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 smtClean="0"/>
                  <a:t> and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CA" b="0" i="1" smtClean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342900" lvl="1" indent="-342900"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</a:pPr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 smtClean="0"/>
                  <a:t> number of topic-posts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𝑤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𝐷</m:t>
                    </m:r>
                    <m:r>
                      <a:rPr lang="en-US" i="1" dirty="0" smtClean="0">
                        <a:latin typeface="Cambria Math"/>
                      </a:rPr>
                      <m:t> = {</m:t>
                    </m:r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CA" b="0" i="1" dirty="0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CA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CA" b="0" i="1" dirty="0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CA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/>
                      </a:rPr>
                      <m:t>, …,</m:t>
                    </m:r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CA" b="0" i="1" dirty="0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CA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/>
                      </a:rPr>
                      <m:t>}, </m:t>
                    </m:r>
                    <m:r>
                      <a:rPr lang="en-CA" b="0" i="1" dirty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CA" b="0" i="1" dirty="0" smtClean="0">
                            <a:latin typeface="Cambria Math"/>
                          </a:rPr>
                          <m:t> </m:t>
                        </m:r>
                        <m:r>
                          <a:rPr lang="en-CA" b="0" i="1" dirty="0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CA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{(</m:t>
                    </m:r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CA" b="0" i="1" dirty="0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CA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CA" b="0" i="1" dirty="0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CA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/>
                      </a:rPr>
                      <m:t>), (</m:t>
                    </m:r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CA" b="0" i="1" dirty="0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CA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CA" b="0" i="1" dirty="0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CA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/>
                      </a:rPr>
                      <m:t>), …, (</m:t>
                    </m:r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CA" b="0" i="1" dirty="0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CA" b="0" i="1" dirty="0" smtClean="0">
                            <a:latin typeface="Cambria Math"/>
                          </a:rPr>
                          <m:t>𝑁</m:t>
                        </m:r>
                      </m:sub>
                    </m:sSub>
                    <m:r>
                      <a:rPr lang="en-US" i="1" dirty="0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CA" b="0" i="1" dirty="0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CA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/>
                      </a:rPr>
                      <m:t>)} 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9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0"/>
                <a:ext cx="8229600" cy="4648200"/>
              </a:xfrm>
              <a:blipFill rotWithShape="1">
                <a:blip r:embed="rId2"/>
                <a:stretch>
                  <a:fillRect l="-667" t="-131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02183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University of Windsor, School of Computer Science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55C107-0430-411B-9B94-9A3A31A9EA70}" type="slidenum">
              <a:rPr lang="en-US" smtClean="0"/>
              <a:pPr/>
              <a:t>31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84"/>
              <p:cNvSpPr txBox="1">
                <a:spLocks noChangeArrowheads="1"/>
              </p:cNvSpPr>
              <p:nvPr/>
            </p:nvSpPr>
            <p:spPr bwMode="auto">
              <a:xfrm>
                <a:off x="1828800" y="457200"/>
                <a:ext cx="5486400" cy="63246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CA" sz="1200" b="1" dirty="0">
                    <a:effectLst/>
                    <a:latin typeface="Times New Roman"/>
                    <a:ea typeface="Times New Roman"/>
                    <a:cs typeface="Times New Roman"/>
                  </a:rPr>
                  <a:t>Algorithm: Topic-Post Distribution (TPD)</a:t>
                </a:r>
                <a:endParaRPr lang="en-CA" sz="1100" dirty="0">
                  <a:effectLst/>
                  <a:latin typeface="Calibri"/>
                  <a:ea typeface="Times New Roman"/>
                  <a:cs typeface="Times New Roman"/>
                </a:endParaRPr>
              </a:p>
              <a:p>
                <a:pPr algn="just">
                  <a:spcAft>
                    <a:spcPts val="1000"/>
                  </a:spcAft>
                </a:pPr>
                <a:r>
                  <a:rPr lang="en-CA" sz="1000" b="1" dirty="0">
                    <a:effectLst/>
                    <a:latin typeface="Times New Roman"/>
                    <a:ea typeface="Times New Roman"/>
                    <a:cs typeface="Times New Roman"/>
                  </a:rPr>
                  <a:t>Input:</a:t>
                </a:r>
                <a:endParaRPr lang="en-CA" sz="1000" dirty="0">
                  <a:effectLst/>
                  <a:latin typeface="Calibri"/>
                  <a:ea typeface="Times New Roman"/>
                  <a:cs typeface="Times New Roman"/>
                </a:endParaRPr>
              </a:p>
              <a:p>
                <a:pPr marL="457200" indent="-228600" algn="just">
                  <a:spcAft>
                    <a:spcPts val="0"/>
                  </a:spcAft>
                </a:pPr>
                <a:r>
                  <a:rPr lang="en-CA" sz="1000" dirty="0">
                    <a:effectLst/>
                    <a:latin typeface="Times New Roman"/>
                    <a:ea typeface="Times New Roman"/>
                    <a:cs typeface="Times New Roman"/>
                  </a:rPr>
                  <a:t>Category Table </a:t>
                </a:r>
                <a:r>
                  <a:rPr lang="en-CA" sz="1000" dirty="0" err="1">
                    <a:effectLst/>
                    <a:latin typeface="Times New Roman"/>
                    <a:ea typeface="Times New Roman"/>
                    <a:cs typeface="Times New Roman"/>
                  </a:rPr>
                  <a:t>tblCategory</a:t>
                </a:r>
                <a:r>
                  <a:rPr lang="en-CA" sz="1000" dirty="0">
                    <a:effectLst/>
                    <a:latin typeface="Times New Roman"/>
                    <a:ea typeface="Times New Roman"/>
                    <a:cs typeface="Times New Roman"/>
                  </a:rPr>
                  <a:t> // with tuples </a:t>
                </a:r>
                <a14:m>
                  <m:oMath xmlns:m="http://schemas.openxmlformats.org/officeDocument/2006/math">
                    <m:r>
                      <a:rPr lang="en-CA" sz="1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&lt;</m:t>
                    </m:r>
                    <m:r>
                      <a:rPr lang="en-CA" sz="1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𝑐𝑎𝑡</m:t>
                    </m:r>
                    <m:r>
                      <a:rPr lang="en-CA" sz="1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_</m:t>
                    </m:r>
                    <m:r>
                      <a:rPr lang="en-CA" sz="1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𝑖𝑑</m:t>
                    </m:r>
                    <m:r>
                      <a:rPr lang="en-CA" sz="1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, </m:t>
                    </m:r>
                    <m:r>
                      <a:rPr lang="en-CA" sz="1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𝑐𝑎𝑡</m:t>
                    </m:r>
                    <m:r>
                      <a:rPr lang="en-CA" sz="1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_</m:t>
                    </m:r>
                    <m:r>
                      <a:rPr lang="en-CA" sz="1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𝑛𝑎𝑚𝑒</m:t>
                    </m:r>
                    <m:r>
                      <a:rPr lang="en-CA" sz="1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&gt;</m:t>
                    </m:r>
                  </m:oMath>
                </a14:m>
                <a:endParaRPr lang="en-CA" sz="1000" dirty="0">
                  <a:effectLst/>
                  <a:latin typeface="Calibri"/>
                  <a:ea typeface="Times New Roman"/>
                  <a:cs typeface="Times New Roman"/>
                </a:endParaRPr>
              </a:p>
              <a:p>
                <a:pPr marL="457200" indent="-228600" algn="just">
                  <a:spcAft>
                    <a:spcPts val="0"/>
                  </a:spcAft>
                </a:pPr>
                <a:r>
                  <a:rPr lang="en-CA" sz="1000" dirty="0">
                    <a:effectLst/>
                    <a:latin typeface="Times New Roman"/>
                    <a:ea typeface="Times New Roman"/>
                    <a:cs typeface="Times New Roman"/>
                  </a:rPr>
                  <a:t>Topic table </a:t>
                </a:r>
                <a:r>
                  <a:rPr lang="en-CA" sz="1000" dirty="0" err="1">
                    <a:effectLst/>
                    <a:latin typeface="Times New Roman"/>
                    <a:ea typeface="Times New Roman"/>
                    <a:cs typeface="Times New Roman"/>
                  </a:rPr>
                  <a:t>tblTopic</a:t>
                </a:r>
                <a:r>
                  <a:rPr lang="en-CA" sz="1000" dirty="0">
                    <a:effectLst/>
                    <a:latin typeface="Times New Roman"/>
                    <a:ea typeface="Times New Roman"/>
                    <a:cs typeface="Times New Roman"/>
                  </a:rPr>
                  <a:t> // with tuples </a:t>
                </a:r>
                <a14:m>
                  <m:oMath xmlns:m="http://schemas.openxmlformats.org/officeDocument/2006/math">
                    <m:r>
                      <a:rPr lang="en-CA" sz="1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&lt;</m:t>
                    </m:r>
                    <m:r>
                      <a:rPr lang="en-CA" sz="1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𝑐𝑎𝑡</m:t>
                    </m:r>
                    <m:r>
                      <a:rPr lang="en-CA" sz="1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_</m:t>
                    </m:r>
                    <m:r>
                      <a:rPr lang="en-CA" sz="1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𝑖𝑑</m:t>
                    </m:r>
                    <m:r>
                      <a:rPr lang="en-CA" sz="1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, </m:t>
                    </m:r>
                    <m:r>
                      <a:rPr lang="en-CA" sz="1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𝑡𝑝</m:t>
                    </m:r>
                    <m:r>
                      <a:rPr lang="en-CA" sz="1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_</m:t>
                    </m:r>
                    <m:r>
                      <a:rPr lang="en-CA" sz="1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𝑖𝑑</m:t>
                    </m:r>
                    <m:r>
                      <a:rPr lang="en-CA" sz="1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, </m:t>
                    </m:r>
                    <m:r>
                      <a:rPr lang="en-CA" sz="1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𝑡𝑝</m:t>
                    </m:r>
                    <m:r>
                      <a:rPr lang="en-CA" sz="1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_</m:t>
                    </m:r>
                    <m:r>
                      <a:rPr lang="en-CA" sz="1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𝑛𝑎𝑚𝑒</m:t>
                    </m:r>
                    <m:r>
                      <a:rPr lang="en-CA" sz="1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&gt;</m:t>
                    </m:r>
                  </m:oMath>
                </a14:m>
                <a:endParaRPr lang="en-CA" sz="1000" dirty="0">
                  <a:effectLst/>
                  <a:latin typeface="Calibri"/>
                  <a:ea typeface="Times New Roman"/>
                  <a:cs typeface="Times New Roman"/>
                </a:endParaRPr>
              </a:p>
              <a:p>
                <a:pPr marL="457200" indent="-228600" algn="just">
                  <a:spcAft>
                    <a:spcPts val="0"/>
                  </a:spcAft>
                </a:pPr>
                <a:r>
                  <a:rPr lang="en-CA" sz="1000" dirty="0">
                    <a:effectLst/>
                    <a:latin typeface="Times New Roman"/>
                    <a:ea typeface="Times New Roman"/>
                    <a:cs typeface="Times New Roman"/>
                  </a:rPr>
                  <a:t>URL of the Social Network // to be crawled </a:t>
                </a:r>
                <a:endParaRPr lang="en-CA" sz="1000" dirty="0">
                  <a:effectLst/>
                  <a:latin typeface="Calibri"/>
                  <a:ea typeface="Times New Roman"/>
                  <a:cs typeface="Times New Roman"/>
                </a:endParaRPr>
              </a:p>
              <a:p>
                <a:pPr marL="457200" indent="-228600" algn="just">
                  <a:spcAft>
                    <a:spcPts val="1000"/>
                  </a:spcAft>
                </a:pPr>
                <a:r>
                  <a:rPr lang="en-CA" sz="1000" dirty="0">
                    <a:effectLst/>
                    <a:latin typeface="Times New Roman"/>
                    <a:ea typeface="Times New Roman"/>
                    <a:cs typeface="Times New Roman"/>
                  </a:rPr>
                  <a:t>Topic z // a text</a:t>
                </a:r>
                <a:endParaRPr lang="en-CA" sz="1000" dirty="0">
                  <a:effectLst/>
                  <a:latin typeface="Calibri"/>
                  <a:ea typeface="Times New Roman"/>
                  <a:cs typeface="Times New Roman"/>
                </a:endParaRPr>
              </a:p>
              <a:p>
                <a:pPr algn="just">
                  <a:spcAft>
                    <a:spcPts val="1000"/>
                  </a:spcAft>
                </a:pPr>
                <a:r>
                  <a:rPr lang="en-CA" sz="1000" b="1" dirty="0">
                    <a:effectLst/>
                    <a:latin typeface="Times New Roman"/>
                    <a:ea typeface="Times New Roman"/>
                    <a:cs typeface="Times New Roman"/>
                  </a:rPr>
                  <a:t>Output:</a:t>
                </a:r>
                <a:r>
                  <a:rPr lang="en-CA" sz="1000" dirty="0">
                    <a:effectLst/>
                    <a:latin typeface="Times New Roman"/>
                    <a:ea typeface="Times New Roman"/>
                    <a:cs typeface="Times New Roman"/>
                  </a:rPr>
                  <a:t> Set of profiles </a:t>
                </a:r>
                <a14:m>
                  <m:oMath xmlns:m="http://schemas.openxmlformats.org/officeDocument/2006/math">
                    <m:r>
                      <a:rPr lang="en-CA" sz="1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𝐷</m:t>
                    </m:r>
                    <m:r>
                      <a:rPr lang="en-CA" sz="1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: {</m:t>
                    </m:r>
                    <m:sSub>
                      <m:sSubPr>
                        <m:ctrlPr>
                          <a:rPr lang="en-CA" sz="1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CA" sz="1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𝐷</m:t>
                        </m:r>
                      </m:e>
                      <m:sub>
                        <m:r>
                          <a:rPr lang="en-CA" sz="1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en-CA" sz="1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, </m:t>
                    </m:r>
                    <m:sSub>
                      <m:sSubPr>
                        <m:ctrlPr>
                          <a:rPr lang="en-CA" sz="1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CA" sz="1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𝐷</m:t>
                        </m:r>
                      </m:e>
                      <m:sub>
                        <m:r>
                          <a:rPr lang="en-CA" sz="1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en-CA" sz="1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, …, </m:t>
                    </m:r>
                    <m:sSub>
                      <m:sSubPr>
                        <m:ctrlPr>
                          <a:rPr lang="en-CA" sz="1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CA" sz="1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𝐷</m:t>
                        </m:r>
                      </m:e>
                      <m:sub>
                        <m:r>
                          <a:rPr lang="en-CA" sz="1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𝑖</m:t>
                        </m:r>
                      </m:sub>
                    </m:sSub>
                    <m:r>
                      <a:rPr lang="en-CA" sz="1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}</m:t>
                    </m:r>
                  </m:oMath>
                </a14:m>
                <a:r>
                  <a:rPr lang="en-CA" sz="1000" dirty="0">
                    <a:effectLst/>
                    <a:latin typeface="Times New Roman"/>
                    <a:ea typeface="Times New Roman"/>
                    <a:cs typeface="Times New Roman"/>
                  </a:rPr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1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CA" sz="1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𝐷</m:t>
                        </m:r>
                      </m:e>
                      <m:sub>
                        <m:r>
                          <a:rPr lang="en-CA" sz="1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𝑖</m:t>
                        </m:r>
                      </m:sub>
                    </m:sSub>
                    <m:r>
                      <a:rPr lang="en-CA" sz="1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 {(</m:t>
                    </m:r>
                    <m:sSub>
                      <m:sSubPr>
                        <m:ctrlPr>
                          <a:rPr lang="en-CA" sz="1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CA" sz="1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𝑤</m:t>
                        </m:r>
                      </m:e>
                      <m:sub>
                        <m:r>
                          <a:rPr lang="en-CA" sz="1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en-CA" sz="1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, </m:t>
                    </m:r>
                    <m:sSub>
                      <m:sSubPr>
                        <m:ctrlPr>
                          <a:rPr lang="en-CA" sz="1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CA" sz="1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𝑣</m:t>
                        </m:r>
                      </m:e>
                      <m:sub>
                        <m:r>
                          <a:rPr lang="en-CA" sz="1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𝑖</m:t>
                        </m:r>
                      </m:sub>
                    </m:sSub>
                    <m:r>
                      <a:rPr lang="en-CA" sz="1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), …, (</m:t>
                    </m:r>
                    <m:sSub>
                      <m:sSubPr>
                        <m:ctrlPr>
                          <a:rPr lang="en-CA" sz="1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CA" sz="1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𝑤</m:t>
                        </m:r>
                      </m:e>
                      <m:sub>
                        <m:r>
                          <a:rPr lang="en-CA" sz="1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𝑁</m:t>
                        </m:r>
                      </m:sub>
                    </m:sSub>
                    <m:r>
                      <a:rPr lang="en-CA" sz="1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, </m:t>
                    </m:r>
                    <m:sSub>
                      <m:sSubPr>
                        <m:ctrlPr>
                          <a:rPr lang="en-CA" sz="1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CA" sz="1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𝑣</m:t>
                        </m:r>
                      </m:e>
                      <m:sub>
                        <m:r>
                          <a:rPr lang="en-CA" sz="1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𝑖</m:t>
                        </m:r>
                      </m:sub>
                    </m:sSub>
                    <m:r>
                      <a:rPr lang="en-CA" sz="1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)}</m:t>
                    </m:r>
                  </m:oMath>
                </a14:m>
                <a:endParaRPr lang="en-CA" sz="1000" dirty="0">
                  <a:effectLst/>
                  <a:latin typeface="Calibri"/>
                  <a:ea typeface="Times New Roman"/>
                  <a:cs typeface="Times New Roman"/>
                </a:endParaRPr>
              </a:p>
              <a:p>
                <a:pPr algn="just">
                  <a:spcAft>
                    <a:spcPts val="1000"/>
                  </a:spcAft>
                </a:pPr>
                <a:r>
                  <a:rPr lang="en-CA" sz="1000" dirty="0">
                    <a:effectLst/>
                    <a:latin typeface="Times New Roman"/>
                    <a:ea typeface="Times New Roman"/>
                    <a:cs typeface="Times New Roman"/>
                  </a:rPr>
                  <a:t>//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1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CA" sz="1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𝑤</m:t>
                        </m:r>
                      </m:e>
                      <m:sub>
                        <m:r>
                          <a:rPr lang="en-CA" sz="1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CA" sz="1000" dirty="0">
                    <a:effectLst/>
                    <a:latin typeface="Times New Roman"/>
                    <a:ea typeface="Times New Roman"/>
                    <a:cs typeface="Times New Roman"/>
                  </a:rPr>
                  <a:t>=</a:t>
                </a:r>
                <a:r>
                  <a:rPr lang="en-CA" sz="1000" dirty="0" err="1">
                    <a:effectLst/>
                    <a:latin typeface="Times New Roman"/>
                    <a:ea typeface="Times New Roman"/>
                    <a:cs typeface="Times New Roman"/>
                  </a:rPr>
                  <a:t>post_id</a:t>
                </a:r>
                <a:r>
                  <a:rPr lang="en-CA" sz="1000" dirty="0">
                    <a:effectLst/>
                    <a:latin typeface="Times New Roman"/>
                    <a:ea typeface="Times New Roman"/>
                    <a:cs typeface="Times New Roman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1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CA" sz="1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𝑣</m:t>
                        </m:r>
                      </m:e>
                      <m:sub>
                        <m:r>
                          <a:rPr lang="en-CA" sz="1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sz="1000" dirty="0">
                    <a:effectLst/>
                    <a:latin typeface="Times New Roman"/>
                    <a:ea typeface="Times New Roman"/>
                    <a:cs typeface="Times New Roman"/>
                  </a:rPr>
                  <a:t>= nodes</a:t>
                </a:r>
                <a:endParaRPr lang="en-CA" sz="1000" dirty="0">
                  <a:effectLst/>
                  <a:latin typeface="Calibri"/>
                  <a:ea typeface="Times New Roman"/>
                  <a:cs typeface="Times New Roman"/>
                </a:endParaRPr>
              </a:p>
              <a:p>
                <a:pPr algn="just">
                  <a:spcAft>
                    <a:spcPts val="1000"/>
                  </a:spcAft>
                </a:pPr>
                <a:r>
                  <a:rPr lang="en-CA" sz="1000" b="1" dirty="0">
                    <a:effectLst/>
                    <a:latin typeface="Times New Roman"/>
                    <a:ea typeface="Times New Roman"/>
                    <a:cs typeface="Times New Roman"/>
                  </a:rPr>
                  <a:t>Other:</a:t>
                </a:r>
                <a:endParaRPr lang="en-CA" sz="1000" dirty="0">
                  <a:effectLst/>
                  <a:latin typeface="Calibri"/>
                  <a:ea typeface="Times New Roman"/>
                  <a:cs typeface="Times New Roman"/>
                </a:endParaRPr>
              </a:p>
              <a:p>
                <a:pPr marL="457200" indent="-228600" algn="just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CA" sz="1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𝑉</m:t>
                    </m:r>
                  </m:oMath>
                </a14:m>
                <a:r>
                  <a:rPr lang="en-CA" sz="1000" dirty="0">
                    <a:effectLst/>
                    <a:latin typeface="Times New Roman"/>
                    <a:ea typeface="Times New Roman"/>
                    <a:cs typeface="Times New Roman"/>
                  </a:rPr>
                  <a:t> – user who posts relevant topic-post</a:t>
                </a:r>
                <a:endParaRPr lang="en-CA" sz="1000" dirty="0">
                  <a:effectLst/>
                  <a:latin typeface="Calibri"/>
                  <a:ea typeface="Times New Roman"/>
                  <a:cs typeface="Times New Roman"/>
                </a:endParaRPr>
              </a:p>
              <a:p>
                <a:pPr marL="457200" indent="-228600" algn="just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CA" sz="1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𝑊</m:t>
                    </m:r>
                  </m:oMath>
                </a14:m>
                <a:r>
                  <a:rPr lang="en-CA" sz="1000" dirty="0">
                    <a:effectLst/>
                    <a:latin typeface="Times New Roman"/>
                    <a:ea typeface="Times New Roman"/>
                    <a:cs typeface="Times New Roman"/>
                  </a:rPr>
                  <a:t> – post that is published by </a:t>
                </a:r>
                <a14:m>
                  <m:oMath xmlns:m="http://schemas.openxmlformats.org/officeDocument/2006/math">
                    <m:r>
                      <a:rPr lang="en-CA" sz="1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𝑉</m:t>
                    </m:r>
                  </m:oMath>
                </a14:m>
                <a:endParaRPr lang="en-CA" sz="1000" dirty="0">
                  <a:effectLst/>
                  <a:latin typeface="Calibri"/>
                  <a:ea typeface="Times New Roman"/>
                  <a:cs typeface="Times New Roman"/>
                </a:endParaRPr>
              </a:p>
              <a:p>
                <a:pPr marL="457200" indent="-228600" algn="just">
                  <a:spcAft>
                    <a:spcPts val="0"/>
                  </a:spcAft>
                </a:pPr>
                <a:r>
                  <a:rPr lang="en-CA" sz="1000" dirty="0" err="1">
                    <a:effectLst/>
                    <a:latin typeface="Times New Roman"/>
                    <a:ea typeface="Times New Roman"/>
                    <a:cs typeface="Times New Roman"/>
                  </a:rPr>
                  <a:t>tblUser</a:t>
                </a:r>
                <a:r>
                  <a:rPr lang="en-CA" sz="1000" dirty="0">
                    <a:effectLst/>
                    <a:latin typeface="Times New Roman"/>
                    <a:ea typeface="Times New Roman"/>
                    <a:cs typeface="Times New Roman"/>
                  </a:rPr>
                  <a:t> – Table in transactional database to store user information</a:t>
                </a:r>
                <a:endParaRPr lang="en-CA" sz="1000" dirty="0">
                  <a:effectLst/>
                  <a:latin typeface="Calibri"/>
                  <a:ea typeface="Times New Roman"/>
                  <a:cs typeface="Times New Roman"/>
                </a:endParaRPr>
              </a:p>
              <a:p>
                <a:pPr marL="457200" indent="-228600" algn="just">
                  <a:spcAft>
                    <a:spcPts val="0"/>
                  </a:spcAft>
                </a:pPr>
                <a:r>
                  <a:rPr lang="en-CA" sz="1000" dirty="0" err="1">
                    <a:effectLst/>
                    <a:latin typeface="Times New Roman"/>
                    <a:ea typeface="Times New Roman"/>
                    <a:cs typeface="Times New Roman"/>
                  </a:rPr>
                  <a:t>tblPosts</a:t>
                </a:r>
                <a:r>
                  <a:rPr lang="en-CA" sz="1000" dirty="0">
                    <a:effectLst/>
                    <a:latin typeface="Times New Roman"/>
                    <a:ea typeface="Times New Roman"/>
                    <a:cs typeface="Times New Roman"/>
                  </a:rPr>
                  <a:t> – Table in transactional database to store user’s posts</a:t>
                </a:r>
                <a:endParaRPr lang="en-CA" sz="1000" dirty="0">
                  <a:effectLst/>
                  <a:latin typeface="Calibri"/>
                  <a:ea typeface="Times New Roman"/>
                  <a:cs typeface="Times New Roman"/>
                </a:endParaRPr>
              </a:p>
              <a:p>
                <a:pPr marL="457200" indent="-228600" algn="just">
                  <a:spcAft>
                    <a:spcPts val="0"/>
                  </a:spcAft>
                </a:pPr>
                <a:r>
                  <a:rPr lang="en-CA" sz="1000" dirty="0" err="1">
                    <a:effectLst/>
                    <a:latin typeface="Times New Roman"/>
                    <a:ea typeface="Times New Roman"/>
                    <a:cs typeface="Times New Roman"/>
                  </a:rPr>
                  <a:t>tblComments</a:t>
                </a:r>
                <a:r>
                  <a:rPr lang="en-CA" sz="1000" dirty="0">
                    <a:effectLst/>
                    <a:latin typeface="Times New Roman"/>
                    <a:ea typeface="Times New Roman"/>
                    <a:cs typeface="Times New Roman"/>
                  </a:rPr>
                  <a:t> – Table in transactional database to store comments on the post </a:t>
                </a:r>
                <a14:m>
                  <m:oMath xmlns:m="http://schemas.openxmlformats.org/officeDocument/2006/math">
                    <m:r>
                      <a:rPr lang="en-CA" sz="1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𝑊</m:t>
                    </m:r>
                  </m:oMath>
                </a14:m>
                <a:endParaRPr lang="en-CA" sz="1000" dirty="0">
                  <a:effectLst/>
                  <a:latin typeface="Calibri"/>
                  <a:ea typeface="Times New Roman"/>
                  <a:cs typeface="Times New Roman"/>
                </a:endParaRPr>
              </a:p>
              <a:p>
                <a:pPr marL="457200" indent="-228600" algn="just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CA" sz="1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𝑇𝑒𝑟𝑚</m:t>
                    </m:r>
                  </m:oMath>
                </a14:m>
                <a:r>
                  <a:rPr lang="en-CA" sz="1000" dirty="0">
                    <a:effectLst/>
                    <a:latin typeface="Times New Roman"/>
                    <a:ea typeface="Times New Roman"/>
                    <a:cs typeface="Times New Roman"/>
                  </a:rPr>
                  <a:t> – Topic word</a:t>
                </a:r>
                <a:endParaRPr lang="en-CA" sz="1000" dirty="0">
                  <a:effectLst/>
                  <a:latin typeface="Calibri"/>
                  <a:ea typeface="Times New Roman"/>
                  <a:cs typeface="Times New Roman"/>
                </a:endParaRPr>
              </a:p>
              <a:p>
                <a:pPr marL="457200" indent="-228600" algn="just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CA" sz="1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𝑆𝐻</m:t>
                    </m:r>
                  </m:oMath>
                </a14:m>
                <a:r>
                  <a:rPr lang="en-CA" sz="1000" dirty="0">
                    <a:effectLst/>
                    <a:latin typeface="Times New Roman"/>
                    <a:ea typeface="Times New Roman"/>
                    <a:cs typeface="Times New Roman"/>
                  </a:rPr>
                  <a:t> – number of shares of the post </a:t>
                </a:r>
                <a14:m>
                  <m:oMath xmlns:m="http://schemas.openxmlformats.org/officeDocument/2006/math">
                    <m:r>
                      <a:rPr lang="en-CA" sz="1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𝑊</m:t>
                    </m:r>
                  </m:oMath>
                </a14:m>
                <a:endParaRPr lang="en-CA" sz="1000" dirty="0">
                  <a:effectLst/>
                  <a:latin typeface="Calibri"/>
                  <a:ea typeface="Times New Roman"/>
                  <a:cs typeface="Times New Roman"/>
                </a:endParaRPr>
              </a:p>
              <a:p>
                <a:pPr marL="457200" indent="-228600" algn="just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CA" sz="1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𝐿𝐾</m:t>
                    </m:r>
                  </m:oMath>
                </a14:m>
                <a:r>
                  <a:rPr lang="en-CA" sz="1000" dirty="0">
                    <a:effectLst/>
                    <a:latin typeface="Times New Roman"/>
                    <a:ea typeface="Times New Roman"/>
                    <a:cs typeface="Times New Roman"/>
                  </a:rPr>
                  <a:t> – number of likes on the post </a:t>
                </a:r>
                <a14:m>
                  <m:oMath xmlns:m="http://schemas.openxmlformats.org/officeDocument/2006/math">
                    <m:r>
                      <a:rPr lang="en-CA" sz="1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𝑊</m:t>
                    </m:r>
                  </m:oMath>
                </a14:m>
                <a:endParaRPr lang="en-CA" sz="1000" dirty="0">
                  <a:effectLst/>
                  <a:latin typeface="Calibri"/>
                  <a:ea typeface="Times New Roman"/>
                  <a:cs typeface="Times New Roman"/>
                </a:endParaRPr>
              </a:p>
              <a:p>
                <a:pPr marL="457200" indent="-228600" algn="just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CA" sz="1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𝐶𝑀</m:t>
                    </m:r>
                  </m:oMath>
                </a14:m>
                <a:r>
                  <a:rPr lang="en-CA" sz="1000" dirty="0">
                    <a:effectLst/>
                    <a:latin typeface="Times New Roman"/>
                    <a:ea typeface="Times New Roman"/>
                    <a:cs typeface="Times New Roman"/>
                  </a:rPr>
                  <a:t> – number of unique comments on the post</a:t>
                </a:r>
                <a14:m>
                  <m:oMath xmlns:m="http://schemas.openxmlformats.org/officeDocument/2006/math">
                    <m:r>
                      <a:rPr lang="en-CA" sz="1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r>
                      <a:rPr lang="en-CA" sz="1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𝑊</m:t>
                    </m:r>
                  </m:oMath>
                </a14:m>
                <a:endParaRPr lang="en-CA" sz="1000" dirty="0">
                  <a:effectLst/>
                  <a:latin typeface="Calibri"/>
                  <a:ea typeface="Times New Roman"/>
                  <a:cs typeface="Times New Roman"/>
                </a:endParaRPr>
              </a:p>
              <a:p>
                <a:pPr marL="457200" indent="-228600" algn="just"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CA" sz="1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𝑀𝑆𝐺</m:t>
                    </m:r>
                  </m:oMath>
                </a14:m>
                <a:r>
                  <a:rPr lang="en-CA" sz="1000" dirty="0">
                    <a:effectLst/>
                    <a:latin typeface="Times New Roman"/>
                    <a:ea typeface="Times New Roman"/>
                    <a:cs typeface="Times New Roman"/>
                  </a:rPr>
                  <a:t> = comment text</a:t>
                </a:r>
                <a:endParaRPr lang="en-CA" sz="1000" dirty="0">
                  <a:effectLst/>
                  <a:latin typeface="Calibri"/>
                  <a:ea typeface="Times New Roman"/>
                  <a:cs typeface="Times New Roman"/>
                </a:endParaRPr>
              </a:p>
              <a:p>
                <a:pPr algn="just">
                  <a:spcAft>
                    <a:spcPts val="1000"/>
                  </a:spcAft>
                </a:pPr>
                <a:r>
                  <a:rPr lang="en-CA" sz="1000" b="1" dirty="0">
                    <a:effectLst/>
                    <a:latin typeface="Times New Roman"/>
                    <a:ea typeface="Times New Roman"/>
                    <a:cs typeface="Times New Roman"/>
                  </a:rPr>
                  <a:t>BEGIN</a:t>
                </a:r>
                <a:endParaRPr lang="en-CA" sz="1000" dirty="0">
                  <a:effectLst/>
                  <a:latin typeface="Calibri"/>
                  <a:ea typeface="Times New Roman"/>
                  <a:cs typeface="Times New Roman"/>
                </a:endParaRPr>
              </a:p>
              <a:p>
                <a:pPr marL="228600" indent="-228600" algn="just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CA" sz="1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𝑇𝑇</m:t>
                    </m:r>
                    <m:r>
                      <a:rPr lang="en-CA" sz="1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 := </m:t>
                    </m:r>
                    <m:r>
                      <a:rPr lang="en-CA" sz="1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𝑧</m:t>
                    </m:r>
                  </m:oMath>
                </a14:m>
                <a:r>
                  <a:rPr lang="en-CA" sz="1000" dirty="0">
                    <a:effectLst/>
                    <a:latin typeface="Times New Roman"/>
                    <a:ea typeface="Times New Roman"/>
                    <a:cs typeface="Times New Roman"/>
                  </a:rPr>
                  <a:t> , </a:t>
                </a:r>
                <a14:m>
                  <m:oMath xmlns:m="http://schemas.openxmlformats.org/officeDocument/2006/math">
                    <m:r>
                      <a:rPr lang="en-CA" sz="1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𝐶𝑇</m:t>
                    </m:r>
                    <m:r>
                      <a:rPr lang="en-CA" sz="1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 := </m:t>
                    </m:r>
                    <m:r>
                      <a:rPr lang="en-CA" sz="1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𝑐𝑎𝑡</m:t>
                    </m:r>
                    <m:r>
                      <a:rPr lang="en-CA" sz="1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_</m:t>
                    </m:r>
                    <m:r>
                      <a:rPr lang="en-CA" sz="1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𝑛𝑎𝑚𝑒</m:t>
                    </m:r>
                  </m:oMath>
                </a14:m>
                <a:r>
                  <a:rPr lang="en-CA" sz="1000" dirty="0">
                    <a:effectLst/>
                    <a:latin typeface="Times New Roman"/>
                    <a:ea typeface="Times New Roman"/>
                    <a:cs typeface="Times New Roman"/>
                  </a:rPr>
                  <a:t> from </a:t>
                </a:r>
                <a:r>
                  <a:rPr lang="en-CA" sz="1000" dirty="0" err="1">
                    <a:effectLst/>
                    <a:latin typeface="Times New Roman"/>
                    <a:ea typeface="Times New Roman"/>
                    <a:cs typeface="Times New Roman"/>
                  </a:rPr>
                  <a:t>tblCategory</a:t>
                </a:r>
                <a:r>
                  <a:rPr lang="en-CA" sz="1000" dirty="0">
                    <a:effectLst/>
                    <a:latin typeface="Times New Roman"/>
                    <a:ea typeface="Times New Roman"/>
                    <a:cs typeface="Times New Roman"/>
                  </a:rPr>
                  <a:t> for </a:t>
                </a:r>
                <a14:m>
                  <m:oMath xmlns:m="http://schemas.openxmlformats.org/officeDocument/2006/math">
                    <m:r>
                      <a:rPr lang="en-CA" sz="1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𝑡𝑝</m:t>
                    </m:r>
                    <m:r>
                      <a:rPr lang="en-CA" sz="1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_</m:t>
                    </m:r>
                    <m:r>
                      <a:rPr lang="en-CA" sz="1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𝑛𝑎𝑚𝑒</m:t>
                    </m:r>
                    <m:r>
                      <a:rPr lang="en-CA" sz="1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 = </m:t>
                    </m:r>
                    <m:r>
                      <a:rPr lang="en-CA" sz="1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𝑧</m:t>
                    </m:r>
                  </m:oMath>
                </a14:m>
                <a:endParaRPr lang="en-CA" sz="1000" dirty="0">
                  <a:effectLst/>
                  <a:latin typeface="Calibri"/>
                  <a:ea typeface="Times New Roman"/>
                  <a:cs typeface="Times New Roman"/>
                </a:endParaRPr>
              </a:p>
              <a:p>
                <a:pPr marL="228600" indent="-228600" algn="just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CA" sz="1000">
                        <a:effectLst/>
                        <a:latin typeface="Cambria Math"/>
                        <a:ea typeface="Times New Roman"/>
                        <a:cs typeface="Times New Roman"/>
                      </a:rPr>
                      <m:t>PM</m:t>
                    </m:r>
                  </m:oMath>
                </a14:m>
                <a:r>
                  <a:rPr lang="en-CA" sz="1000" dirty="0">
                    <a:effectLst/>
                    <a:latin typeface="Times New Roman"/>
                    <a:ea typeface="Times New Roman"/>
                    <a:cs typeface="Times New Roman"/>
                  </a:rPr>
                  <a:t> = </a:t>
                </a:r>
                <a:r>
                  <a:rPr lang="en-CA" sz="1000" b="1" dirty="0">
                    <a:effectLst/>
                    <a:latin typeface="Times New Roman"/>
                    <a:ea typeface="Times New Roman"/>
                    <a:cs typeface="Times New Roman"/>
                  </a:rPr>
                  <a:t>Identification</a:t>
                </a:r>
                <a:r>
                  <a:rPr lang="en-CA" sz="1000" dirty="0">
                    <a:effectLst/>
                    <a:latin typeface="Times New Roman"/>
                    <a:ea typeface="Times New Roman"/>
                    <a:cs typeface="Times New Roman"/>
                  </a:rPr>
                  <a:t> (</a:t>
                </a:r>
                <a14:m>
                  <m:oMath xmlns:m="http://schemas.openxmlformats.org/officeDocument/2006/math">
                    <m:r>
                      <a:rPr lang="en-CA" sz="1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𝑇𝑇</m:t>
                    </m:r>
                    <m:r>
                      <a:rPr lang="en-CA" sz="1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, </m:t>
                    </m:r>
                    <m:r>
                      <a:rPr lang="en-CA" sz="1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𝐶𝑇</m:t>
                    </m:r>
                  </m:oMath>
                </a14:m>
                <a:r>
                  <a:rPr lang="en-CA" sz="1000" dirty="0">
                    <a:effectLst/>
                    <a:latin typeface="Times New Roman"/>
                    <a:ea typeface="Times New Roman"/>
                    <a:cs typeface="Times New Roman"/>
                  </a:rPr>
                  <a:t>)</a:t>
                </a:r>
                <a:endParaRPr lang="en-CA" sz="1000" dirty="0">
                  <a:effectLst/>
                  <a:latin typeface="Calibri"/>
                  <a:ea typeface="Times New Roman"/>
                  <a:cs typeface="Times New Roman"/>
                </a:endParaRPr>
              </a:p>
              <a:p>
                <a:pPr marL="228600" indent="-228600" algn="just">
                  <a:spcAft>
                    <a:spcPts val="0"/>
                  </a:spcAft>
                </a:pPr>
                <a:r>
                  <a:rPr lang="en-CA" sz="1000" b="1" dirty="0">
                    <a:effectLst/>
                    <a:latin typeface="Times New Roman"/>
                    <a:ea typeface="Times New Roman"/>
                    <a:cs typeface="Times New Roman"/>
                  </a:rPr>
                  <a:t>FOR</a:t>
                </a:r>
                <a:r>
                  <a:rPr lang="en-CA" sz="1000" dirty="0">
                    <a:effectLst/>
                    <a:latin typeface="Times New Roman"/>
                    <a:ea typeface="Times New Roman"/>
                    <a:cs typeface="Times New Roman"/>
                  </a:rPr>
                  <a:t> each node </a:t>
                </a:r>
                <a14:m>
                  <m:oMath xmlns:m="http://schemas.openxmlformats.org/officeDocument/2006/math">
                    <m:r>
                      <a:rPr lang="en-CA" sz="1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𝑉</m:t>
                    </m:r>
                  </m:oMath>
                </a14:m>
                <a:r>
                  <a:rPr lang="en-CA" sz="1000" dirty="0">
                    <a:effectLst/>
                    <a:latin typeface="Times New Roman"/>
                    <a:ea typeface="Times New Roman"/>
                    <a:cs typeface="Times New Roman"/>
                  </a:rPr>
                  <a:t> in PM</a:t>
                </a:r>
                <a:endParaRPr lang="en-CA" sz="1000" dirty="0">
                  <a:effectLst/>
                  <a:latin typeface="Calibri"/>
                  <a:ea typeface="Times New Roman"/>
                  <a:cs typeface="Times New Roman"/>
                </a:endParaRPr>
              </a:p>
              <a:p>
                <a:pPr marL="228600" indent="-228600" algn="just">
                  <a:spcAft>
                    <a:spcPts val="0"/>
                  </a:spcAft>
                </a:pPr>
                <a:r>
                  <a:rPr lang="en-CA" sz="1000" dirty="0">
                    <a:effectLst/>
                    <a:latin typeface="Times New Roman"/>
                    <a:ea typeface="Times New Roman"/>
                    <a:cs typeface="Times New Roman"/>
                  </a:rPr>
                  <a:t>        TPM = </a:t>
                </a:r>
                <a:r>
                  <a:rPr lang="en-CA" sz="1000" b="1" dirty="0">
                    <a:effectLst/>
                    <a:latin typeface="Times New Roman"/>
                    <a:ea typeface="Times New Roman"/>
                    <a:cs typeface="Times New Roman"/>
                  </a:rPr>
                  <a:t>Preprocessing</a:t>
                </a:r>
                <a:r>
                  <a:rPr lang="en-CA" sz="1000" dirty="0">
                    <a:effectLst/>
                    <a:latin typeface="Times New Roman"/>
                    <a:ea typeface="Times New Roman"/>
                    <a:cs typeface="Times New Roman"/>
                  </a:rPr>
                  <a:t> (PM[</a:t>
                </a:r>
                <a14:m>
                  <m:oMath xmlns:m="http://schemas.openxmlformats.org/officeDocument/2006/math">
                    <m:r>
                      <a:rPr lang="en-CA" sz="1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𝑉</m:t>
                    </m:r>
                  </m:oMath>
                </a14:m>
                <a:r>
                  <a:rPr lang="en-CA" sz="1000" dirty="0">
                    <a:effectLst/>
                    <a:latin typeface="Times New Roman"/>
                    <a:ea typeface="Times New Roman"/>
                    <a:cs typeface="Times New Roman"/>
                  </a:rPr>
                  <a:t>], </a:t>
                </a:r>
                <a14:m>
                  <m:oMath xmlns:m="http://schemas.openxmlformats.org/officeDocument/2006/math">
                    <m:r>
                      <a:rPr lang="en-CA" sz="1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𝑇𝑇</m:t>
                    </m:r>
                  </m:oMath>
                </a14:m>
                <a:r>
                  <a:rPr lang="en-CA" sz="1000" dirty="0">
                    <a:effectLst/>
                    <a:latin typeface="Times New Roman"/>
                    <a:ea typeface="Times New Roman"/>
                    <a:cs typeface="Times New Roman"/>
                  </a:rPr>
                  <a:t>)</a:t>
                </a:r>
                <a:endParaRPr lang="en-CA" sz="1000" dirty="0">
                  <a:effectLst/>
                  <a:latin typeface="Calibri"/>
                  <a:ea typeface="Times New Roman"/>
                  <a:cs typeface="Times New Roman"/>
                </a:endParaRPr>
              </a:p>
              <a:p>
                <a:pPr marL="228600" indent="-228600" algn="just">
                  <a:spcAft>
                    <a:spcPts val="0"/>
                  </a:spcAft>
                </a:pPr>
                <a:r>
                  <a:rPr lang="en-CA" sz="1000" b="1" dirty="0">
                    <a:effectLst/>
                    <a:latin typeface="Times New Roman"/>
                    <a:ea typeface="Times New Roman"/>
                    <a:cs typeface="Times New Roman"/>
                  </a:rPr>
                  <a:t>        FOR</a:t>
                </a:r>
                <a:r>
                  <a:rPr lang="en-CA" sz="1000" dirty="0">
                    <a:effectLst/>
                    <a:latin typeface="Times New Roman"/>
                    <a:ea typeface="Times New Roman"/>
                    <a:cs typeface="Times New Roman"/>
                  </a:rPr>
                  <a:t> each post </a:t>
                </a:r>
                <a14:m>
                  <m:oMath xmlns:m="http://schemas.openxmlformats.org/officeDocument/2006/math">
                    <m:r>
                      <a:rPr lang="en-CA" sz="1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𝑊</m:t>
                    </m:r>
                  </m:oMath>
                </a14:m>
                <a:r>
                  <a:rPr lang="en-CA" sz="1000" dirty="0">
                    <a:effectLst/>
                    <a:latin typeface="Times New Roman"/>
                    <a:ea typeface="Times New Roman"/>
                    <a:cs typeface="Times New Roman"/>
                  </a:rPr>
                  <a:t> in TPM</a:t>
                </a:r>
                <a:endParaRPr lang="en-CA" sz="1000" dirty="0">
                  <a:effectLst/>
                  <a:latin typeface="Calibri"/>
                  <a:ea typeface="Times New Roman"/>
                  <a:cs typeface="Times New Roman"/>
                </a:endParaRPr>
              </a:p>
              <a:p>
                <a:pPr marL="228600" indent="-228600" algn="just">
                  <a:spcAft>
                    <a:spcPts val="0"/>
                  </a:spcAft>
                </a:pPr>
                <a:r>
                  <a:rPr lang="en-CA" sz="1000" dirty="0">
                    <a:effectLst/>
                    <a:latin typeface="Times New Roman"/>
                    <a:ea typeface="Times New Roman"/>
                    <a:cs typeface="Times New Roman"/>
                  </a:rPr>
                  <a:t>                Store PM[</a:t>
                </a:r>
                <a14:m>
                  <m:oMath xmlns:m="http://schemas.openxmlformats.org/officeDocument/2006/math">
                    <m:r>
                      <a:rPr lang="en-CA" sz="1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𝑉</m:t>
                    </m:r>
                  </m:oMath>
                </a14:m>
                <a:r>
                  <a:rPr lang="en-CA" sz="1000" dirty="0">
                    <a:effectLst/>
                    <a:latin typeface="Times New Roman"/>
                    <a:ea typeface="Times New Roman"/>
                    <a:cs typeface="Times New Roman"/>
                  </a:rPr>
                  <a:t>] in </a:t>
                </a:r>
                <a:r>
                  <a:rPr lang="en-CA" sz="1000" dirty="0" err="1">
                    <a:effectLst/>
                    <a:latin typeface="Times New Roman"/>
                    <a:ea typeface="Times New Roman"/>
                    <a:cs typeface="Times New Roman"/>
                  </a:rPr>
                  <a:t>Tbale</a:t>
                </a:r>
                <a:r>
                  <a:rPr lang="en-CA" sz="1000" dirty="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CA" sz="1000" dirty="0" err="1">
                    <a:effectLst/>
                    <a:latin typeface="Times New Roman"/>
                    <a:ea typeface="Times New Roman"/>
                    <a:cs typeface="Times New Roman"/>
                  </a:rPr>
                  <a:t>tblUser</a:t>
                </a:r>
                <a:endParaRPr lang="en-CA" sz="1000" dirty="0">
                  <a:effectLst/>
                  <a:latin typeface="Calibri"/>
                  <a:ea typeface="Times New Roman"/>
                  <a:cs typeface="Times New Roman"/>
                </a:endParaRPr>
              </a:p>
              <a:p>
                <a:pPr marL="228600" indent="-228600" algn="just">
                  <a:spcAft>
                    <a:spcPts val="0"/>
                  </a:spcAft>
                </a:pPr>
                <a:r>
                  <a:rPr lang="en-CA" sz="1000" dirty="0">
                    <a:effectLst/>
                    <a:latin typeface="Times New Roman"/>
                    <a:ea typeface="Times New Roman"/>
                    <a:cs typeface="Times New Roman"/>
                  </a:rPr>
                  <a:t>                Store TPM[</a:t>
                </a:r>
                <a14:m>
                  <m:oMath xmlns:m="http://schemas.openxmlformats.org/officeDocument/2006/math">
                    <m:r>
                      <a:rPr lang="en-CA" sz="1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𝑊</m:t>
                    </m:r>
                  </m:oMath>
                </a14:m>
                <a:r>
                  <a:rPr lang="en-CA" sz="1000" dirty="0">
                    <a:effectLst/>
                    <a:latin typeface="Times New Roman"/>
                    <a:ea typeface="Times New Roman"/>
                    <a:cs typeface="Times New Roman"/>
                  </a:rPr>
                  <a:t>] in Table </a:t>
                </a:r>
                <a:r>
                  <a:rPr lang="en-CA" sz="1000" dirty="0" err="1">
                    <a:effectLst/>
                    <a:latin typeface="Times New Roman"/>
                    <a:ea typeface="Times New Roman"/>
                    <a:cs typeface="Times New Roman"/>
                  </a:rPr>
                  <a:t>tblPosts</a:t>
                </a:r>
                <a:endParaRPr lang="en-CA" sz="1000" dirty="0">
                  <a:effectLst/>
                  <a:latin typeface="Calibri"/>
                  <a:ea typeface="Times New Roman"/>
                  <a:cs typeface="Times New Roman"/>
                </a:endParaRPr>
              </a:p>
              <a:p>
                <a:pPr marL="228600" indent="-228600" algn="just">
                  <a:spcAft>
                    <a:spcPts val="0"/>
                  </a:spcAft>
                </a:pPr>
                <a:r>
                  <a:rPr lang="en-CA" sz="1000" dirty="0">
                    <a:effectLst/>
                    <a:latin typeface="Times New Roman"/>
                    <a:ea typeface="Times New Roman"/>
                    <a:cs typeface="Times New Roman"/>
                  </a:rPr>
                  <a:t>                Store TPM[</a:t>
                </a:r>
                <a14:m>
                  <m:oMath xmlns:m="http://schemas.openxmlformats.org/officeDocument/2006/math">
                    <m:r>
                      <a:rPr lang="en-CA" sz="1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𝐶</m:t>
                    </m:r>
                  </m:oMath>
                </a14:m>
                <a:r>
                  <a:rPr lang="en-CA" sz="1000" dirty="0">
                    <a:effectLst/>
                    <a:latin typeface="Times New Roman"/>
                    <a:ea typeface="Times New Roman"/>
                    <a:cs typeface="Times New Roman"/>
                  </a:rPr>
                  <a:t>] in Table </a:t>
                </a:r>
                <a:r>
                  <a:rPr lang="en-CA" sz="1000" dirty="0" err="1">
                    <a:effectLst/>
                    <a:latin typeface="Times New Roman"/>
                    <a:ea typeface="Times New Roman"/>
                    <a:cs typeface="Times New Roman"/>
                  </a:rPr>
                  <a:t>tblComments</a:t>
                </a:r>
                <a:endParaRPr lang="en-CA" sz="1000" dirty="0">
                  <a:effectLst/>
                  <a:latin typeface="Calibri"/>
                  <a:ea typeface="Times New Roman"/>
                  <a:cs typeface="Times New Roman"/>
                </a:endParaRPr>
              </a:p>
              <a:p>
                <a:pPr marL="228600" indent="-228600" algn="just">
                  <a:spcAft>
                    <a:spcPts val="0"/>
                  </a:spcAft>
                </a:pPr>
                <a:r>
                  <a:rPr lang="en-CA" sz="1000" dirty="0">
                    <a:effectLst/>
                    <a:latin typeface="Times New Roman"/>
                    <a:ea typeface="Times New Roman"/>
                    <a:cs typeface="Times New Roman"/>
                  </a:rPr>
                  <a:t>                D[</a:t>
                </a:r>
                <a14:m>
                  <m:oMath xmlns:m="http://schemas.openxmlformats.org/officeDocument/2006/math">
                    <m:r>
                      <a:rPr lang="en-CA" sz="1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𝑉</m:t>
                    </m:r>
                  </m:oMath>
                </a14:m>
                <a:r>
                  <a:rPr lang="en-CA" sz="1000" dirty="0">
                    <a:effectLst/>
                    <a:latin typeface="Times New Roman"/>
                    <a:ea typeface="Times New Roman"/>
                    <a:cs typeface="Times New Roman"/>
                  </a:rPr>
                  <a:t>] = [</a:t>
                </a:r>
                <a14:m>
                  <m:oMath xmlns:m="http://schemas.openxmlformats.org/officeDocument/2006/math">
                    <m:r>
                      <a:rPr lang="en-CA" sz="1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𝑊</m:t>
                    </m:r>
                  </m:oMath>
                </a14:m>
                <a:r>
                  <a:rPr lang="en-CA" sz="1000" dirty="0">
                    <a:effectLst/>
                    <a:latin typeface="Times New Roman"/>
                    <a:ea typeface="Times New Roman"/>
                    <a:cs typeface="Times New Roman"/>
                  </a:rPr>
                  <a:t>][</a:t>
                </a:r>
                <a14:m>
                  <m:oMath xmlns:m="http://schemas.openxmlformats.org/officeDocument/2006/math">
                    <m:r>
                      <a:rPr lang="en-CA" sz="1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𝑉</m:t>
                    </m:r>
                  </m:oMath>
                </a14:m>
                <a:r>
                  <a:rPr lang="en-CA" sz="1000" dirty="0">
                    <a:effectLst/>
                    <a:latin typeface="Times New Roman"/>
                    <a:ea typeface="Times New Roman"/>
                    <a:cs typeface="Times New Roman"/>
                  </a:rPr>
                  <a:t>]</a:t>
                </a:r>
                <a:endParaRPr lang="en-CA" sz="1000" dirty="0">
                  <a:effectLst/>
                  <a:latin typeface="Calibri"/>
                  <a:ea typeface="Times New Roman"/>
                  <a:cs typeface="Times New Roman"/>
                </a:endParaRPr>
              </a:p>
              <a:p>
                <a:pPr marL="228600" indent="-228600" algn="just">
                  <a:spcAft>
                    <a:spcPts val="0"/>
                  </a:spcAft>
                </a:pPr>
                <a:r>
                  <a:rPr lang="en-CA" sz="1000" b="1" dirty="0">
                    <a:effectLst/>
                    <a:latin typeface="Times New Roman"/>
                    <a:ea typeface="Times New Roman"/>
                    <a:cs typeface="Times New Roman"/>
                  </a:rPr>
                  <a:t>       END FOR</a:t>
                </a:r>
                <a:endParaRPr lang="en-CA" sz="1000" dirty="0">
                  <a:effectLst/>
                  <a:latin typeface="Calibri"/>
                  <a:ea typeface="Times New Roman"/>
                  <a:cs typeface="Times New Roman"/>
                </a:endParaRPr>
              </a:p>
              <a:p>
                <a:pPr marL="228600" indent="-228600" algn="just">
                  <a:spcAft>
                    <a:spcPts val="0"/>
                  </a:spcAft>
                </a:pPr>
                <a:r>
                  <a:rPr lang="en-CA" sz="1000" dirty="0">
                    <a:effectLst/>
                    <a:latin typeface="Times New Roman"/>
                    <a:ea typeface="Times New Roman"/>
                    <a:cs typeface="Times New Roman"/>
                  </a:rPr>
                  <a:t>        D = D+D[</a:t>
                </a:r>
                <a14:m>
                  <m:oMath xmlns:m="http://schemas.openxmlformats.org/officeDocument/2006/math">
                    <m:r>
                      <a:rPr lang="en-CA" sz="1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𝑉</m:t>
                    </m:r>
                  </m:oMath>
                </a14:m>
                <a:r>
                  <a:rPr lang="en-CA" sz="1000" dirty="0">
                    <a:effectLst/>
                    <a:latin typeface="Times New Roman"/>
                    <a:ea typeface="Times New Roman"/>
                    <a:cs typeface="Times New Roman"/>
                  </a:rPr>
                  <a:t>]</a:t>
                </a:r>
                <a:endParaRPr lang="en-CA" sz="1000" dirty="0">
                  <a:effectLst/>
                  <a:latin typeface="Calibri"/>
                  <a:ea typeface="Times New Roman"/>
                  <a:cs typeface="Times New Roman"/>
                </a:endParaRPr>
              </a:p>
              <a:p>
                <a:pPr marL="228600" indent="-228600" algn="just">
                  <a:spcAft>
                    <a:spcPts val="1000"/>
                  </a:spcAft>
                </a:pPr>
                <a:r>
                  <a:rPr lang="en-CA" sz="1000" b="1" dirty="0">
                    <a:effectLst/>
                    <a:latin typeface="Times New Roman"/>
                    <a:ea typeface="Times New Roman"/>
                    <a:cs typeface="Times New Roman"/>
                  </a:rPr>
                  <a:t>END FOR</a:t>
                </a:r>
                <a:endParaRPr lang="en-CA" sz="1000" dirty="0">
                  <a:effectLst/>
                  <a:latin typeface="Calibri"/>
                  <a:ea typeface="Times New Roman"/>
                  <a:cs typeface="Times New Roman"/>
                </a:endParaRPr>
              </a:p>
              <a:p>
                <a:pPr algn="just">
                  <a:spcAft>
                    <a:spcPts val="1000"/>
                  </a:spcAft>
                </a:pPr>
                <a:r>
                  <a:rPr lang="en-CA" sz="1200" b="1" dirty="0">
                    <a:effectLst/>
                    <a:latin typeface="Times New Roman"/>
                    <a:ea typeface="Times New Roman"/>
                    <a:cs typeface="Times New Roman"/>
                  </a:rPr>
                  <a:t>END</a:t>
                </a:r>
                <a:endParaRPr lang="en-CA" sz="1100" dirty="0">
                  <a:effectLst/>
                  <a:latin typeface="Calibri"/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8" name="Text 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28800" y="457200"/>
                <a:ext cx="5486400" cy="6324600"/>
              </a:xfrm>
              <a:prstGeom prst="rect">
                <a:avLst/>
              </a:prstGeom>
              <a:blipFill rotWithShape="1">
                <a:blip r:embed="rId2"/>
                <a:stretch>
                  <a:fillRect b="-1058"/>
                </a:stretch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10321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doni MT" pitchFamily="18" charset="0"/>
              </a:rPr>
              <a:t>TPD – Running Example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doni MT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University of Windsor, School of Computer Science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55C107-0430-411B-9B94-9A3A31A9EA70}" type="slidenum">
              <a:rPr lang="en-US" smtClean="0"/>
              <a:pPr/>
              <a:t>32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990600"/>
              </a:xfrm>
            </p:spPr>
            <p:txBody>
              <a:bodyPr>
                <a:normAutofit fontScale="85000" lnSpcReduction="20000"/>
              </a:bodyPr>
              <a:lstStyle/>
              <a:p>
                <a:pPr marL="342900" lvl="1" indent="-342900"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</a:pPr>
                <a:r>
                  <a:rPr lang="en-US" dirty="0" smtClean="0"/>
                  <a:t>Keeps track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𝑉</m:t>
                    </m:r>
                    <m:r>
                      <a:rPr lang="en-US" i="1" dirty="0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i="1" dirty="0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US" dirty="0" smtClean="0"/>
                  <a:t> (users by profiles) matrix,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𝐷</m:t>
                    </m:r>
                    <m:r>
                      <a:rPr lang="en-US" i="1" dirty="0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i="1" dirty="0" smtClean="0">
                        <a:latin typeface="Cambria Math"/>
                      </a:rPr>
                      <m:t>𝑊</m:t>
                    </m:r>
                  </m:oMath>
                </a14:m>
                <a:r>
                  <a:rPr lang="en-US" dirty="0" smtClean="0"/>
                  <a:t> (profiles by posts) matrix,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𝑊</m:t>
                    </m:r>
                    <m:r>
                      <a:rPr lang="en-US" i="1" dirty="0" smtClean="0">
                        <a:latin typeface="Cambria Math"/>
                        <a:ea typeface="Cambria Math"/>
                      </a:rPr>
                      <m:t>×</m:t>
                    </m:r>
                    <m:sSub>
                      <m:sSubPr>
                        <m:ctrlPr>
                          <a:rPr lang="en-US" i="1" dirty="0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CA" b="0" i="1" dirty="0" smtClean="0"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  <m:sub>
                        <m:r>
                          <a:rPr lang="en-CA" b="0" i="1" dirty="0" smtClean="0">
                            <a:latin typeface="Cambria Math"/>
                            <a:ea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 smtClean="0"/>
                  <a:t> (posts by comments) matrix.</a:t>
                </a:r>
              </a:p>
              <a:p>
                <a:pPr marL="342900" lvl="1" indent="-342900"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</a:pPr>
                <a:endParaRPr lang="en-US" dirty="0" smtClean="0"/>
              </a:p>
            </p:txBody>
          </p:sp>
        </mc:Choice>
        <mc:Fallback xmlns="">
          <p:sp>
            <p:nvSpPr>
              <p:cNvPr id="9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990600"/>
              </a:xfrm>
              <a:blipFill rotWithShape="1">
                <a:blip r:embed="rId2"/>
                <a:stretch>
                  <a:fillRect l="-444" t="-11656" b="-1227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150675"/>
              </p:ext>
            </p:extLst>
          </p:nvPr>
        </p:nvGraphicFramePr>
        <p:xfrm>
          <a:off x="1828800" y="2286000"/>
          <a:ext cx="5044440" cy="7362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2000"/>
                <a:gridCol w="1371600"/>
                <a:gridCol w="2910840"/>
              </a:tblGrid>
              <a:tr h="198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200" b="1">
                          <a:effectLst/>
                        </a:rPr>
                        <a:t>U_id</a:t>
                      </a:r>
                      <a:endParaRPr lang="en-CA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200" b="1">
                          <a:effectLst/>
                        </a:rPr>
                        <a:t>Name</a:t>
                      </a:r>
                      <a:endParaRPr lang="en-CA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200" b="1" dirty="0">
                          <a:effectLst/>
                        </a:rPr>
                        <a:t>Link</a:t>
                      </a:r>
                      <a:endParaRPr lang="en-CA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739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200">
                          <a:effectLst/>
                        </a:rPr>
                        <a:t>429326</a:t>
                      </a:r>
                      <a:endParaRPr lang="en-C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200">
                          <a:effectLst/>
                        </a:rPr>
                        <a:t>Alex Brown</a:t>
                      </a:r>
                      <a:endParaRPr lang="en-C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200">
                          <a:effectLst/>
                        </a:rPr>
                        <a:t>http://www.facebook.com/Alex.Brown</a:t>
                      </a:r>
                      <a:endParaRPr lang="en-C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5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200">
                          <a:effectLst/>
                        </a:rPr>
                        <a:t>223952</a:t>
                      </a:r>
                      <a:endParaRPr lang="en-C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200">
                          <a:effectLst/>
                        </a:rPr>
                        <a:t>Peter Pen</a:t>
                      </a:r>
                      <a:endParaRPr lang="en-C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200" dirty="0">
                          <a:effectLst/>
                        </a:rPr>
                        <a:t>http://www.facebook.com/223952</a:t>
                      </a:r>
                      <a:endParaRPr lang="en-CA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443010"/>
              </p:ext>
            </p:extLst>
          </p:nvPr>
        </p:nvGraphicFramePr>
        <p:xfrm>
          <a:off x="761999" y="3352800"/>
          <a:ext cx="7239001" cy="8168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5685"/>
                <a:gridCol w="843825"/>
                <a:gridCol w="389523"/>
                <a:gridCol w="539368"/>
                <a:gridCol w="609600"/>
                <a:gridCol w="762000"/>
                <a:gridCol w="1371600"/>
                <a:gridCol w="2057400"/>
              </a:tblGrid>
              <a:tr h="396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200" b="1" dirty="0" err="1">
                          <a:effectLst/>
                        </a:rPr>
                        <a:t>P_id</a:t>
                      </a:r>
                      <a:endParaRPr lang="en-CA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200" b="1">
                          <a:effectLst/>
                        </a:rPr>
                        <a:t>Approves</a:t>
                      </a:r>
                      <a:endParaRPr lang="en-CA" sz="12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200" b="1">
                          <a:effectLst/>
                        </a:rPr>
                        <a:t>SR</a:t>
                      </a:r>
                      <a:endParaRPr lang="en-CA" sz="12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200" b="1">
                          <a:effectLst/>
                        </a:rPr>
                        <a:t>RD</a:t>
                      </a:r>
                      <a:endParaRPr lang="en-CA" sz="12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200" b="1">
                          <a:effectLst/>
                        </a:rPr>
                        <a:t>C</a:t>
                      </a:r>
                      <a:endParaRPr lang="en-CA" sz="12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200" b="1">
                          <a:effectLst/>
                        </a:rPr>
                        <a:t>Score (θ</a:t>
                      </a:r>
                      <a:r>
                        <a:rPr lang="en-CA" sz="1200" b="1" baseline="30000">
                          <a:effectLst/>
                        </a:rPr>
                        <a:t>z</a:t>
                      </a:r>
                      <a:r>
                        <a:rPr lang="en-CA" sz="1200" b="1">
                          <a:effectLst/>
                        </a:rPr>
                        <a:t>)</a:t>
                      </a:r>
                      <a:endParaRPr lang="en-CA" sz="12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200" b="1">
                          <a:effectLst/>
                        </a:rPr>
                        <a:t>Title</a:t>
                      </a:r>
                      <a:endParaRPr lang="en-CA" sz="12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200" b="1" dirty="0">
                          <a:effectLst/>
                        </a:rPr>
                        <a:t>Link</a:t>
                      </a:r>
                      <a:endParaRPr lang="en-CA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200">
                          <a:effectLst/>
                        </a:rPr>
                        <a:t>962538</a:t>
                      </a:r>
                      <a:endParaRPr lang="en-CA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200">
                          <a:effectLst/>
                        </a:rPr>
                        <a:t>1990</a:t>
                      </a:r>
                      <a:endParaRPr lang="en-CA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200">
                          <a:effectLst/>
                        </a:rPr>
                        <a:t>78</a:t>
                      </a:r>
                      <a:endParaRPr lang="en-CA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200">
                          <a:effectLst/>
                        </a:rPr>
                        <a:t>NULL</a:t>
                      </a:r>
                      <a:endParaRPr lang="en-CA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200">
                          <a:effectLst/>
                        </a:rPr>
                        <a:t>NULL</a:t>
                      </a:r>
                      <a:endParaRPr lang="en-CA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200" dirty="0">
                          <a:effectLst/>
                        </a:rPr>
                        <a:t>0</a:t>
                      </a:r>
                      <a:endParaRPr lang="en-CA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200">
                          <a:effectLst/>
                        </a:rPr>
                        <a:t>Samsung VS Apple</a:t>
                      </a:r>
                      <a:endParaRPr lang="en-CA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200" dirty="0">
                          <a:effectLst/>
                        </a:rPr>
                        <a:t>http://www.facebook.com/ 223952/posts/962538</a:t>
                      </a:r>
                      <a:endParaRPr lang="en-CA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65799"/>
              </p:ext>
            </p:extLst>
          </p:nvPr>
        </p:nvGraphicFramePr>
        <p:xfrm>
          <a:off x="838201" y="4605528"/>
          <a:ext cx="7162800" cy="12618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8090"/>
                <a:gridCol w="798521"/>
                <a:gridCol w="1004123"/>
                <a:gridCol w="923929"/>
                <a:gridCol w="1310393"/>
                <a:gridCol w="2417744"/>
              </a:tblGrid>
              <a:tr h="1892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200" b="1">
                          <a:effectLst/>
                        </a:rPr>
                        <a:t>Tp_id</a:t>
                      </a:r>
                      <a:endParaRPr lang="en-CA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200" b="1">
                          <a:effectLst/>
                        </a:rPr>
                        <a:t>P_id</a:t>
                      </a:r>
                      <a:endParaRPr lang="en-CA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200" b="1">
                          <a:effectLst/>
                        </a:rPr>
                        <a:t>Cm_u_id</a:t>
                      </a:r>
                      <a:endParaRPr lang="en-CA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200" b="1">
                          <a:effectLst/>
                        </a:rPr>
                        <a:t>Polarity</a:t>
                      </a:r>
                      <a:endParaRPr lang="en-CA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200" b="1">
                          <a:effectLst/>
                        </a:rPr>
                        <a:t>Time_posted</a:t>
                      </a:r>
                      <a:endParaRPr lang="en-CA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200" b="1" dirty="0">
                          <a:effectLst/>
                        </a:rPr>
                        <a:t>Comment</a:t>
                      </a:r>
                      <a:endParaRPr lang="en-CA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200">
                          <a:effectLst/>
                        </a:rPr>
                        <a:t>2</a:t>
                      </a:r>
                      <a:endParaRPr lang="en-C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200">
                          <a:effectLst/>
                        </a:rPr>
                        <a:t>962538</a:t>
                      </a:r>
                      <a:endParaRPr lang="en-C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CA" sz="1200">
                          <a:effectLst/>
                        </a:rPr>
                        <a:t>6932106</a:t>
                      </a:r>
                      <a:endParaRPr lang="en-CA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200">
                          <a:effectLst/>
                        </a:rPr>
                        <a:t> </a:t>
                      </a:r>
                      <a:endParaRPr lang="en-C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200">
                          <a:effectLst/>
                        </a:rPr>
                        <a:t>NULL</a:t>
                      </a:r>
                      <a:endParaRPr lang="en-C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200">
                          <a:effectLst/>
                        </a:rPr>
                        <a:t>2012-11-02 19:04:08</a:t>
                      </a:r>
                      <a:endParaRPr lang="en-C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200">
                          <a:effectLst/>
                        </a:rPr>
                        <a:t>I have aiphone 5, i upgraded from a 4. The overall applications of the phone is awesome.</a:t>
                      </a:r>
                      <a:r>
                        <a:rPr lang="en-CA" sz="1100">
                          <a:effectLst/>
                        </a:rPr>
                        <a:t> </a:t>
                      </a:r>
                      <a:r>
                        <a:rPr lang="en-CA" sz="1200">
                          <a:effectLst/>
                        </a:rPr>
                        <a:t> </a:t>
                      </a:r>
                      <a:endParaRPr lang="en-C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9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200">
                          <a:effectLst/>
                        </a:rPr>
                        <a:t>2</a:t>
                      </a:r>
                      <a:endParaRPr lang="en-C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200">
                          <a:effectLst/>
                        </a:rPr>
                        <a:t>962538</a:t>
                      </a:r>
                      <a:endParaRPr lang="en-C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200">
                          <a:effectLst/>
                        </a:rPr>
                        <a:t>40527930</a:t>
                      </a:r>
                      <a:r>
                        <a:rPr lang="en-CA" sz="1100">
                          <a:effectLst/>
                        </a:rPr>
                        <a:t> </a:t>
                      </a:r>
                      <a:r>
                        <a:rPr lang="en-CA" sz="1200">
                          <a:effectLst/>
                        </a:rPr>
                        <a:t> </a:t>
                      </a:r>
                      <a:endParaRPr lang="en-C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200">
                          <a:effectLst/>
                        </a:rPr>
                        <a:t>NULL</a:t>
                      </a:r>
                      <a:endParaRPr lang="en-C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200">
                          <a:effectLst/>
                        </a:rPr>
                        <a:t>2012-11-02 19:10:02</a:t>
                      </a:r>
                      <a:endParaRPr lang="en-C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200" dirty="0">
                          <a:effectLst/>
                        </a:rPr>
                        <a:t>iPhone 4 was much more better than this.</a:t>
                      </a:r>
                      <a:endParaRPr lang="en-CA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429000" y="1981200"/>
            <a:ext cx="12779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 smtClean="0">
                <a:solidFill>
                  <a:srgbClr val="C00000"/>
                </a:solidFill>
              </a:rPr>
              <a:t>Nodes table</a:t>
            </a:r>
            <a:endParaRPr lang="en-CA" sz="16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48833" y="3048000"/>
            <a:ext cx="11993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 smtClean="0">
                <a:solidFill>
                  <a:srgbClr val="C00000"/>
                </a:solidFill>
              </a:rPr>
              <a:t>Posts table</a:t>
            </a:r>
            <a:endParaRPr lang="en-CA" sz="16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0400" y="4267200"/>
            <a:ext cx="16786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 smtClean="0">
                <a:solidFill>
                  <a:srgbClr val="C00000"/>
                </a:solidFill>
              </a:rPr>
              <a:t>Comments table</a:t>
            </a:r>
            <a:endParaRPr lang="en-CA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5680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/>
          <a:lstStyle/>
          <a:p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doni MT" pitchFamily="18" charset="0"/>
              </a:rPr>
              <a:t>Post-Comment Polarity Miner </a:t>
            </a:r>
            <a:b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doni MT" pitchFamily="18" charset="0"/>
              </a:rPr>
            </a:b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doni MT" pitchFamily="18" charset="0"/>
              </a:rPr>
              <a:t>(PCP-Miner)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doni MT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University of Windsor, School of Computer Science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55C107-0430-411B-9B94-9A3A31A9EA70}" type="slidenum">
              <a:rPr lang="en-US" smtClean="0"/>
              <a:pPr/>
              <a:t>33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76400"/>
                <a:ext cx="8229600" cy="4495800"/>
              </a:xfrm>
            </p:spPr>
            <p:txBody>
              <a:bodyPr>
                <a:normAutofit/>
              </a:bodyPr>
              <a:lstStyle/>
              <a:p>
                <a:pPr marL="342900" lvl="1" indent="-342900"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</a:pPr>
                <a:r>
                  <a:rPr lang="en-US" dirty="0" smtClean="0"/>
                  <a:t>Considers 4 major feature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CA" b="0" i="1" dirty="0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CA" b="0" i="1" dirty="0" smtClean="0">
                            <a:latin typeface="Cambria Math"/>
                          </a:rPr>
                          <m:t>𝑊</m:t>
                        </m:r>
                      </m:sub>
                    </m:sSub>
                    <m:r>
                      <a:rPr lang="en-US" i="1" dirty="0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CA" b="0" i="1" dirty="0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CA" b="0" i="1" dirty="0" smtClean="0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n-US" i="1" dirty="0" smtClean="0">
                        <a:latin typeface="Cambria Math"/>
                      </a:rPr>
                      <m:t>, </m:t>
                    </m:r>
                    <m:r>
                      <a:rPr lang="en-US" i="1" dirty="0" smtClean="0">
                        <a:latin typeface="Cambria Math"/>
                      </a:rPr>
                      <m:t>𝑅𝐷</m:t>
                    </m:r>
                    <m:r>
                      <a:rPr lang="en-US" i="1" dirty="0" smtClean="0">
                        <a:latin typeface="Cambria Math"/>
                      </a:rPr>
                      <m:t>, </m:t>
                    </m:r>
                    <m:r>
                      <a:rPr lang="en-US" i="1" dirty="0" smtClean="0">
                        <a:latin typeface="Cambria Math"/>
                      </a:rPr>
                      <m:t>𝐶</m:t>
                    </m:r>
                  </m:oMath>
                </a14:m>
                <a:endParaRPr lang="en-US" dirty="0" smtClean="0"/>
              </a:p>
              <a:p>
                <a:pPr marL="342900" lvl="1" indent="-342900"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</a:pPr>
                <a:r>
                  <a:rPr lang="en-US" dirty="0" smtClean="0"/>
                  <a:t>For each comment, apply extended </a:t>
                </a:r>
                <a:r>
                  <a:rPr lang="en-US" dirty="0" err="1" smtClean="0"/>
                  <a:t>OpinionMiner</a:t>
                </a:r>
                <a:r>
                  <a:rPr lang="en-US" dirty="0" smtClean="0"/>
                  <a:t> algorithm to identify positive opinions and negative opinions.</a:t>
                </a:r>
              </a:p>
              <a:p>
                <a:pPr marL="342900" lvl="1" indent="-342900"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</a:pPr>
                <a:r>
                  <a:rPr lang="en-US" dirty="0" smtClean="0"/>
                  <a:t>3 steps: </a:t>
                </a:r>
              </a:p>
              <a:p>
                <a:pPr marL="742950" lvl="2" indent="-342900">
                  <a:buSzPct val="75000"/>
                </a:pPr>
                <a:r>
                  <a:rPr lang="en-US" dirty="0" smtClean="0"/>
                  <a:t>identify opinion words and their semantic orientation using extended </a:t>
                </a:r>
                <a:r>
                  <a:rPr lang="en-US" dirty="0" err="1" smtClean="0"/>
                  <a:t>OpinionMiner</a:t>
                </a:r>
                <a:r>
                  <a:rPr lang="en-US" dirty="0" smtClean="0"/>
                  <a:t>, </a:t>
                </a:r>
              </a:p>
              <a:p>
                <a:pPr marL="742950" lvl="2" indent="-342900">
                  <a:buSzPct val="75000"/>
                </a:pPr>
                <a:r>
                  <a:rPr lang="en-US" dirty="0" smtClean="0"/>
                  <a:t>identify frequent features using </a:t>
                </a:r>
                <a:r>
                  <a:rPr lang="en-US" dirty="0" err="1" smtClean="0"/>
                  <a:t>Apriori</a:t>
                </a:r>
                <a:r>
                  <a:rPr lang="en-US" dirty="0" smtClean="0"/>
                  <a:t> frequent pattern algorithm, and</a:t>
                </a:r>
              </a:p>
              <a:p>
                <a:pPr marL="742950" lvl="2" indent="-342900">
                  <a:buSzPct val="75000"/>
                </a:pPr>
                <a:r>
                  <a:rPr lang="en-US" dirty="0" smtClean="0"/>
                  <a:t>measure the polarity of the comment.</a:t>
                </a:r>
              </a:p>
            </p:txBody>
          </p:sp>
        </mc:Choice>
        <mc:Fallback xmlns="">
          <p:sp>
            <p:nvSpPr>
              <p:cNvPr id="9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76400"/>
                <a:ext cx="8229600" cy="4495800"/>
              </a:xfrm>
              <a:blipFill rotWithShape="1">
                <a:blip r:embed="rId2"/>
                <a:stretch>
                  <a:fillRect l="-667" t="-1355" b="-189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50384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University of Windsor, School of Computer Science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55C107-0430-411B-9B94-9A3A31A9EA70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88" y="552450"/>
            <a:ext cx="6296025" cy="575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15865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55C107-0430-411B-9B94-9A3A31A9EA70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32726"/>
            <a:ext cx="5795962" cy="6325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36203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/>
          <a:lstStyle/>
          <a:p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doni MT" pitchFamily="18" charset="0"/>
              </a:rPr>
              <a:t>Post-Comment Polarity Miner </a:t>
            </a:r>
            <a:b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doni MT" pitchFamily="18" charset="0"/>
              </a:rPr>
            </a:b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doni MT" pitchFamily="18" charset="0"/>
              </a:rPr>
              <a:t>(PCP-Miner)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doni MT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University of Windsor, School of Computer Science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55C107-0430-411B-9B94-9A3A31A9EA70}" type="slidenum">
              <a:rPr lang="en-US" smtClean="0"/>
              <a:pPr/>
              <a:t>36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76400"/>
                <a:ext cx="8229600" cy="4495800"/>
              </a:xfrm>
            </p:spPr>
            <p:txBody>
              <a:bodyPr>
                <a:normAutofit/>
              </a:bodyPr>
              <a:lstStyle/>
              <a:p>
                <a:pPr marL="342900" lvl="1" indent="-342900"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</a:pPr>
                <a:r>
                  <a:rPr lang="en-US" dirty="0" smtClean="0"/>
                  <a:t>Tokenization and POS-Tagging:</a:t>
                </a:r>
              </a:p>
              <a:p>
                <a:pPr marL="742950" lvl="2" indent="-342900">
                  <a:buSzPct val="75000"/>
                </a:pPr>
                <a:r>
                  <a:rPr lang="en-US" dirty="0" smtClean="0"/>
                  <a:t>To identify adjectives and adverbs as opinion words</a:t>
                </a:r>
              </a:p>
              <a:p>
                <a:pPr marL="1200150" lvl="3" indent="-342900">
                  <a:buSzPct val="75000"/>
                </a:pPr>
                <a:r>
                  <a:rPr lang="en-US" dirty="0" smtClean="0"/>
                  <a:t>e.g., “</a:t>
                </a:r>
                <a:r>
                  <a:rPr lang="en-CA" dirty="0" smtClean="0"/>
                  <a:t>This </a:t>
                </a:r>
                <a:r>
                  <a:rPr lang="en-CA" dirty="0"/>
                  <a:t>picture quality is awesome”, where “awesome” is the effective opinion of </a:t>
                </a:r>
                <a:r>
                  <a:rPr lang="en-CA" dirty="0" smtClean="0"/>
                  <a:t>“picture quality”.</a:t>
                </a:r>
              </a:p>
              <a:p>
                <a:pPr lvl="1"/>
                <a:r>
                  <a:rPr lang="en-CA" dirty="0" smtClean="0"/>
                  <a:t>e.g.,</a:t>
                </a:r>
              </a:p>
              <a:p>
                <a:pPr marL="57150" indent="0">
                  <a:buNone/>
                </a:pPr>
                <a:r>
                  <a:rPr lang="en-CA" sz="2300" dirty="0" smtClean="0"/>
                  <a:t>Input : “</a:t>
                </a:r>
                <a14:m>
                  <m:oMath xmlns:m="http://schemas.openxmlformats.org/officeDocument/2006/math">
                    <m:r>
                      <a:rPr lang="en-CA" sz="2300" i="1">
                        <a:latin typeface="Cambria Math"/>
                      </a:rPr>
                      <m:t>𝑇h𝑒</m:t>
                    </m:r>
                    <m:r>
                      <a:rPr lang="en-CA" sz="2300" i="1">
                        <a:latin typeface="Cambria Math"/>
                      </a:rPr>
                      <m:t> </m:t>
                    </m:r>
                    <m:r>
                      <a:rPr lang="en-CA" sz="2300" i="1">
                        <a:latin typeface="Cambria Math"/>
                      </a:rPr>
                      <m:t>𝑐𝑜𝑙𝑜𝑟</m:t>
                    </m:r>
                    <m:r>
                      <a:rPr lang="en-CA" sz="2300" i="1">
                        <a:latin typeface="Cambria Math"/>
                      </a:rPr>
                      <m:t> </m:t>
                    </m:r>
                    <m:r>
                      <a:rPr lang="en-CA" sz="2300" i="1">
                        <a:latin typeface="Cambria Math"/>
                      </a:rPr>
                      <m:t>𝑜𝑓</m:t>
                    </m:r>
                    <m:r>
                      <a:rPr lang="en-CA" sz="2300" i="1">
                        <a:latin typeface="Cambria Math"/>
                      </a:rPr>
                      <m:t> </m:t>
                    </m:r>
                    <m:r>
                      <a:rPr lang="en-CA" sz="2300" i="1">
                        <a:latin typeface="Cambria Math"/>
                      </a:rPr>
                      <m:t>𝑡h𝑒</m:t>
                    </m:r>
                    <m:r>
                      <a:rPr lang="en-CA" sz="2300" i="1">
                        <a:latin typeface="Cambria Math"/>
                      </a:rPr>
                      <m:t> </m:t>
                    </m:r>
                    <m:r>
                      <a:rPr lang="en-CA" sz="2300" i="1">
                        <a:latin typeface="Cambria Math"/>
                      </a:rPr>
                      <m:t>𝑐𝑎𝑟</m:t>
                    </m:r>
                    <m:r>
                      <a:rPr lang="en-CA" sz="2300" i="1">
                        <a:latin typeface="Cambria Math"/>
                      </a:rPr>
                      <m:t> </m:t>
                    </m:r>
                    <m:r>
                      <a:rPr lang="en-CA" sz="2300" i="1">
                        <a:latin typeface="Cambria Math"/>
                      </a:rPr>
                      <m:t>𝑖𝑠</m:t>
                    </m:r>
                    <m:r>
                      <a:rPr lang="en-CA" sz="2300" i="1">
                        <a:latin typeface="Cambria Math"/>
                      </a:rPr>
                      <m:t> </m:t>
                    </m:r>
                    <m:r>
                      <a:rPr lang="en-CA" sz="2300" i="1">
                        <a:latin typeface="Cambria Math"/>
                      </a:rPr>
                      <m:t>𝑛𝑖𝑐𝑒</m:t>
                    </m:r>
                    <m:r>
                      <a:rPr lang="en-CA" sz="2300" i="1">
                        <a:latin typeface="Cambria Math"/>
                      </a:rPr>
                      <m:t>.</m:t>
                    </m:r>
                  </m:oMath>
                </a14:m>
                <a:r>
                  <a:rPr lang="en-CA" sz="2300" dirty="0"/>
                  <a:t>”</a:t>
                </a:r>
              </a:p>
              <a:p>
                <a:pPr marL="0" indent="0">
                  <a:buNone/>
                </a:pPr>
                <a:r>
                  <a:rPr lang="en-CA" sz="1900" dirty="0" smtClean="0"/>
                  <a:t> Output</a:t>
                </a:r>
                <a:r>
                  <a:rPr lang="en-CA" sz="1900" dirty="0"/>
                  <a:t>: </a:t>
                </a:r>
              </a:p>
              <a:p>
                <a:pPr marL="0" indent="0">
                  <a:buNone/>
                </a:pPr>
                <a:r>
                  <a:rPr lang="en-CA" sz="1900" b="1" dirty="0" smtClean="0"/>
                  <a:t>	Tokens</a:t>
                </a:r>
                <a:r>
                  <a:rPr lang="en-CA" sz="1900" dirty="0"/>
                  <a:t>: {the, color, of, the, car, is, nice}</a:t>
                </a:r>
              </a:p>
              <a:p>
                <a:pPr marL="0" indent="0">
                  <a:buNone/>
                </a:pPr>
                <a:r>
                  <a:rPr lang="en-CA" sz="1900" b="1" dirty="0" smtClean="0"/>
                  <a:t>	POS-tags</a:t>
                </a:r>
                <a:r>
                  <a:rPr lang="en-CA" sz="1900" dirty="0" smtClean="0"/>
                  <a:t> </a:t>
                </a:r>
                <a:r>
                  <a:rPr lang="en-CA" sz="1900" dirty="0"/>
                  <a:t>to words: &lt;W C=DT&gt;</a:t>
                </a:r>
                <a:r>
                  <a:rPr lang="en-CA" sz="1900" b="1" dirty="0"/>
                  <a:t>The</a:t>
                </a:r>
                <a:r>
                  <a:rPr lang="en-CA" sz="1900" dirty="0"/>
                  <a:t>&lt;/W&gt;&lt;W C=NN&gt;</a:t>
                </a:r>
                <a:r>
                  <a:rPr lang="en-CA" sz="1900" b="1" dirty="0"/>
                  <a:t>color</a:t>
                </a:r>
                <a:r>
                  <a:rPr lang="en-CA" sz="1900" dirty="0"/>
                  <a:t>&lt;/W&gt;&lt;W </a:t>
                </a:r>
                <a:r>
                  <a:rPr lang="en-CA" sz="1900" dirty="0" smtClean="0"/>
                  <a:t>C=IN&gt;</a:t>
                </a:r>
                <a:r>
                  <a:rPr lang="en-CA" sz="1900" b="1" dirty="0" smtClean="0"/>
                  <a:t>of</a:t>
                </a:r>
                <a:r>
                  <a:rPr lang="en-CA" sz="1900" dirty="0"/>
                  <a:t>&lt;/W&gt;&lt;W C=DT&gt;</a:t>
                </a:r>
                <a:r>
                  <a:rPr lang="en-CA" sz="1900" b="1" dirty="0"/>
                  <a:t>the</a:t>
                </a:r>
                <a:r>
                  <a:rPr lang="en-CA" sz="1900" dirty="0"/>
                  <a:t>&lt;/W&gt;&lt;W </a:t>
                </a:r>
                <a:r>
                  <a:rPr lang="en-CA" sz="1900" dirty="0" smtClean="0"/>
                  <a:t>C=NN&gt;</a:t>
                </a:r>
                <a:r>
                  <a:rPr lang="en-CA" sz="1900" b="1" dirty="0" smtClean="0"/>
                  <a:t>car</a:t>
                </a:r>
                <a:r>
                  <a:rPr lang="en-CA" sz="1900" dirty="0"/>
                  <a:t>&lt;/W&gt;&lt;W C=VBZ&gt;</a:t>
                </a:r>
                <a:r>
                  <a:rPr lang="en-CA" sz="1900" b="1" dirty="0"/>
                  <a:t>is</a:t>
                </a:r>
                <a:r>
                  <a:rPr lang="en-CA" sz="1900" dirty="0"/>
                  <a:t>&lt;/W&gt;&lt;W C=JJ&gt;</a:t>
                </a:r>
                <a:r>
                  <a:rPr lang="en-CA" sz="1900" b="1" dirty="0"/>
                  <a:t>nice</a:t>
                </a:r>
                <a:r>
                  <a:rPr lang="en-CA" sz="1900" dirty="0"/>
                  <a:t>&lt;/W&gt;&lt;W C=”.”&gt;</a:t>
                </a:r>
                <a:r>
                  <a:rPr lang="en-CA" sz="1900" b="1" dirty="0"/>
                  <a:t>.</a:t>
                </a:r>
                <a:r>
                  <a:rPr lang="en-CA" sz="1900" dirty="0"/>
                  <a:t>&lt;/W&gt;</a:t>
                </a:r>
                <a:endParaRPr lang="en-US" sz="1900" dirty="0" smtClean="0"/>
              </a:p>
            </p:txBody>
          </p:sp>
        </mc:Choice>
        <mc:Fallback xmlns="">
          <p:sp>
            <p:nvSpPr>
              <p:cNvPr id="9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76400"/>
                <a:ext cx="8229600" cy="4495800"/>
              </a:xfrm>
              <a:blipFill rotWithShape="1">
                <a:blip r:embed="rId2"/>
                <a:stretch>
                  <a:fillRect l="-667" t="-135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25771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/>
          <a:lstStyle/>
          <a:p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doni MT" pitchFamily="18" charset="0"/>
              </a:rPr>
              <a:t>Post-Comment Polarity Miner </a:t>
            </a:r>
            <a:b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doni MT" pitchFamily="18" charset="0"/>
              </a:rPr>
            </a:b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doni MT" pitchFamily="18" charset="0"/>
              </a:rPr>
              <a:t>(PCP-Miner)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doni MT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University of Windsor, School of Computer Science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55C107-0430-411B-9B94-9A3A31A9EA70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9" name="Content Placeholder 7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95800"/>
          </a:xfrm>
        </p:spPr>
        <p:txBody>
          <a:bodyPr>
            <a:normAutofit/>
          </a:bodyPr>
          <a:lstStyle/>
          <a:p>
            <a:pPr marL="342900" lvl="1" indent="-342900"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000" dirty="0" smtClean="0"/>
              <a:t>Frequent features identification:</a:t>
            </a:r>
          </a:p>
          <a:p>
            <a:pPr marL="742950" lvl="2" indent="-342900">
              <a:buSzPct val="75000"/>
            </a:pPr>
            <a:r>
              <a:rPr lang="en-CA" sz="2000" dirty="0" smtClean="0"/>
              <a:t>e.g., </a:t>
            </a:r>
            <a:r>
              <a:rPr lang="en-CA" sz="2000" dirty="0"/>
              <a:t>if the comment about iPhone is “The </a:t>
            </a:r>
            <a:r>
              <a:rPr lang="en-CA" sz="2000" dirty="0" smtClean="0"/>
              <a:t>resolution is </a:t>
            </a:r>
            <a:r>
              <a:rPr lang="en-CA" sz="2000" dirty="0"/>
              <a:t>very sophisticated”, then </a:t>
            </a:r>
            <a:r>
              <a:rPr lang="en-CA" sz="2000" dirty="0" smtClean="0"/>
              <a:t>“resolution” </a:t>
            </a:r>
            <a:r>
              <a:rPr lang="en-CA" sz="2000" dirty="0"/>
              <a:t>is the feature of topic “iPhone” that the user is satisfied </a:t>
            </a:r>
            <a:r>
              <a:rPr lang="en-CA" sz="2000" dirty="0" smtClean="0"/>
              <a:t>with.</a:t>
            </a:r>
          </a:p>
          <a:p>
            <a:pPr marL="742950" lvl="2" indent="-342900">
              <a:buSzPct val="75000"/>
            </a:pPr>
            <a:r>
              <a:rPr lang="en-CA" sz="2000" dirty="0" smtClean="0"/>
              <a:t>We define </a:t>
            </a:r>
            <a:r>
              <a:rPr lang="en-CA" sz="2000" dirty="0"/>
              <a:t>an </a:t>
            </a:r>
            <a:r>
              <a:rPr lang="en-CA" sz="2000" dirty="0" err="1"/>
              <a:t>itemset</a:t>
            </a:r>
            <a:r>
              <a:rPr lang="en-CA" sz="2000" dirty="0"/>
              <a:t> is a set of words or a phrase that occurs together in some </a:t>
            </a:r>
            <a:r>
              <a:rPr lang="en-CA" sz="2000" dirty="0" smtClean="0"/>
              <a:t>sentences.</a:t>
            </a:r>
          </a:p>
          <a:p>
            <a:pPr marL="742950" lvl="2" indent="-342900">
              <a:buSzPct val="75000"/>
            </a:pPr>
            <a:r>
              <a:rPr lang="en-CA" sz="2000" dirty="0" smtClean="0"/>
              <a:t>e.g., </a:t>
            </a:r>
          </a:p>
          <a:p>
            <a:pPr marL="742950" lvl="2" indent="-342900">
              <a:buSzPct val="75000"/>
            </a:pPr>
            <a:endParaRPr lang="en-CA" sz="2000" dirty="0" smtClean="0"/>
          </a:p>
          <a:p>
            <a:pPr marL="742950" lvl="2" indent="-342900">
              <a:buSzPct val="75000"/>
            </a:pPr>
            <a:endParaRPr lang="en-CA" sz="2000" dirty="0" smtClean="0"/>
          </a:p>
          <a:p>
            <a:pPr marL="742950" lvl="2" indent="-342900">
              <a:buSzPct val="75000"/>
            </a:pPr>
            <a:r>
              <a:rPr lang="en-CA" sz="2000" dirty="0" smtClean="0"/>
              <a:t>The </a:t>
            </a:r>
            <a:r>
              <a:rPr lang="en-CA" sz="2000" dirty="0"/>
              <a:t>input to the </a:t>
            </a:r>
            <a:r>
              <a:rPr lang="en-CA" sz="2000" dirty="0" err="1"/>
              <a:t>Apriori</a:t>
            </a:r>
            <a:r>
              <a:rPr lang="en-CA" sz="2000" dirty="0"/>
              <a:t> algorithm is the set of nouns or noun phrases from POS-tagging, and the output </a:t>
            </a:r>
            <a:r>
              <a:rPr lang="en-CA" sz="2000" dirty="0" err="1"/>
              <a:t>itemset</a:t>
            </a:r>
            <a:r>
              <a:rPr lang="en-CA" sz="2000" dirty="0"/>
              <a:t> is topic/product </a:t>
            </a:r>
            <a:r>
              <a:rPr lang="en-CA" sz="2000" dirty="0" smtClean="0"/>
              <a:t>features.</a:t>
            </a:r>
          </a:p>
          <a:p>
            <a:pPr marL="742950" lvl="2" indent="-342900">
              <a:buSzPct val="75000"/>
            </a:pPr>
            <a:r>
              <a:rPr lang="en-CA" sz="2000" dirty="0" smtClean="0"/>
              <a:t>e.g., resolution =&gt; camera</a:t>
            </a:r>
            <a:endParaRPr lang="en-US" sz="2000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041080"/>
              </p:ext>
            </p:extLst>
          </p:nvPr>
        </p:nvGraphicFramePr>
        <p:xfrm>
          <a:off x="3429000" y="3581400"/>
          <a:ext cx="3939540" cy="12618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8715"/>
                <a:gridCol w="2790825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Comment Id</a:t>
                      </a:r>
                      <a:endParaRPr lang="en-CA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Features</a:t>
                      </a:r>
                      <a:endParaRPr lang="en-C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1</a:t>
                      </a:r>
                      <a:endParaRPr lang="en-C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Camera {resolution, camera}</a:t>
                      </a:r>
                      <a:endParaRPr lang="en-C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2</a:t>
                      </a:r>
                      <a:endParaRPr lang="en-C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Picture {resolution, camera, picture}</a:t>
                      </a:r>
                      <a:endParaRPr lang="en-C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3</a:t>
                      </a:r>
                      <a:endParaRPr lang="en-C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Screen resolution {resolution, screen}</a:t>
                      </a:r>
                      <a:endParaRPr lang="en-C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4</a:t>
                      </a:r>
                      <a:endParaRPr lang="en-CA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Picture {resolution, </a:t>
                      </a:r>
                      <a:r>
                        <a:rPr lang="en-CA" sz="1200" dirty="0" err="1">
                          <a:effectLst/>
                        </a:rPr>
                        <a:t>video_call</a:t>
                      </a:r>
                      <a:r>
                        <a:rPr lang="en-CA" sz="1200" dirty="0">
                          <a:effectLst/>
                        </a:rPr>
                        <a:t>, camera, picture}</a:t>
                      </a:r>
                      <a:endParaRPr lang="en-CA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60489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/>
          <a:lstStyle/>
          <a:p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doni MT" pitchFamily="18" charset="0"/>
              </a:rPr>
              <a:t>Post-Comment Polarity Miner </a:t>
            </a:r>
            <a:b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doni MT" pitchFamily="18" charset="0"/>
              </a:rPr>
            </a:b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doni MT" pitchFamily="18" charset="0"/>
              </a:rPr>
              <a:t>(PCP-Miner)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doni MT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University of Windsor, School of Computer Science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55C107-0430-411B-9B94-9A3A31A9EA70}" type="slidenum">
              <a:rPr lang="en-US" smtClean="0"/>
              <a:pPr/>
              <a:t>38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76400"/>
                <a:ext cx="8229600" cy="4495800"/>
              </a:xfrm>
            </p:spPr>
            <p:txBody>
              <a:bodyPr>
                <a:noAutofit/>
              </a:bodyPr>
              <a:lstStyle/>
              <a:p>
                <a:pPr marL="342900" lvl="1" indent="-342900"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</a:pPr>
                <a:r>
                  <a:rPr lang="en-US" sz="1900" dirty="0" smtClean="0"/>
                  <a:t>Polarity Measure</a:t>
                </a:r>
              </a:p>
              <a:p>
                <a:pPr marL="742950" lvl="2" indent="-342900">
                  <a:buSzPct val="75000"/>
                </a:pPr>
                <a:r>
                  <a:rPr lang="en-US" sz="1900" dirty="0" smtClean="0"/>
                  <a:t>The popularity of a post is measured by popularity score </a:t>
                </a:r>
              </a:p>
              <a:p>
                <a:pPr marL="1200150" lvl="3" indent="-342900">
                  <a:buSzPct val="750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900" i="1" smtClean="0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CA" sz="1900" b="0" i="1" smtClean="0">
                            <a:latin typeface="Cambria Math"/>
                          </a:rPr>
                          <m:t>𝑧</m:t>
                        </m:r>
                      </m:sub>
                    </m:sSub>
                    <m:r>
                      <a:rPr lang="en-CA" sz="1900" b="0" i="1" smtClean="0">
                        <a:latin typeface="Cambria Math"/>
                      </a:rPr>
                      <m:t>=(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CA" sz="1900" b="0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CA" sz="1900" b="0" i="1" smtClean="0">
                            <a:latin typeface="Cambria Math"/>
                          </a:rPr>
                          <m:t>𝑝𝑜𝑠𝑖𝑡𝑖𝑣𝑒</m:t>
                        </m:r>
                        <m:r>
                          <a:rPr lang="en-CA" sz="1900" b="0" i="1" smtClean="0">
                            <a:latin typeface="Cambria Math"/>
                          </a:rPr>
                          <m:t> </m:t>
                        </m:r>
                        <m:r>
                          <a:rPr lang="en-CA" sz="1900" b="0" i="1" smtClean="0">
                            <a:latin typeface="Cambria Math"/>
                          </a:rPr>
                          <m:t>𝑜𝑝𝑖𝑛𝑖𝑜𝑛𝑠</m:t>
                        </m:r>
                        <m:r>
                          <a:rPr lang="en-CA" sz="1900" b="0" i="1" smtClean="0">
                            <a:latin typeface="Cambria Math"/>
                          </a:rPr>
                          <m:t> − </m:t>
                        </m:r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CA" sz="1900" b="0" i="1" smtClean="0"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CA" sz="1900" b="0" i="1" smtClean="0">
                                <a:latin typeface="Cambria Math"/>
                              </a:rPr>
                              <m:t>𝑛𝑒𝑔𝑎𝑡𝑖𝑣𝑒</m:t>
                            </m:r>
                            <m:r>
                              <a:rPr lang="en-CA" sz="19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CA" sz="1900" b="0" i="1" smtClean="0">
                                <a:latin typeface="Cambria Math"/>
                              </a:rPr>
                              <m:t>𝑟𝑒𝑠𝑝𝑜𝑛𝑠𝑒𝑠</m:t>
                            </m:r>
                            <m:r>
                              <a:rPr lang="en-CA" sz="1900" b="0" i="1" smtClean="0">
                                <a:latin typeface="Cambria Math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US" sz="1900" dirty="0"/>
              </a:p>
              <a:p>
                <a:pPr marL="742950" lvl="2" indent="-342900">
                  <a:buSzPct val="75000"/>
                </a:pPr>
                <a:r>
                  <a:rPr lang="en-US" sz="1900" dirty="0" smtClean="0"/>
                  <a:t>Generates popularity matrix for all the posts</a:t>
                </a:r>
              </a:p>
              <a:p>
                <a:pPr marL="742950" lvl="2" indent="-342900">
                  <a:buSzPct val="75000"/>
                </a:pPr>
                <a:endParaRPr lang="en-US" sz="1900" dirty="0" smtClean="0"/>
              </a:p>
              <a:p>
                <a:pPr marL="742950" lvl="2" indent="-342900">
                  <a:buSzPct val="75000"/>
                </a:pPr>
                <a:endParaRPr lang="en-US" sz="1900" dirty="0"/>
              </a:p>
              <a:p>
                <a:pPr marL="742950" lvl="2" indent="-342900">
                  <a:buSzPct val="75000"/>
                </a:pPr>
                <a:endParaRPr lang="en-US" sz="1900" dirty="0" smtClean="0"/>
              </a:p>
              <a:p>
                <a:pPr marL="742950" lvl="2" indent="-342900">
                  <a:buSzPct val="75000"/>
                </a:pPr>
                <a:endParaRPr lang="en-US" sz="1900" dirty="0" smtClean="0"/>
              </a:p>
              <a:p>
                <a:pPr marL="742950" lvl="2" indent="-342900">
                  <a:buSzPct val="75000"/>
                </a:pPr>
                <a:r>
                  <a:rPr lang="en-US" sz="1900" dirty="0" smtClean="0"/>
                  <a:t>Gives ranked list of nodes based on popularity for the specific product z</a:t>
                </a:r>
              </a:p>
              <a:p>
                <a:pPr marL="742950" lvl="2" indent="-342900">
                  <a:buSzPct val="75000"/>
                </a:pPr>
                <a:r>
                  <a:rPr lang="en-US" sz="1900" dirty="0" smtClean="0"/>
                  <a:t>Generates an influential graph using the obtained ranked relevant nodes</a:t>
                </a:r>
              </a:p>
              <a:p>
                <a:pPr marL="342900" lvl="1" indent="-342900">
                  <a:buSzPct val="75000"/>
                </a:pPr>
                <a:r>
                  <a:rPr lang="en-US" sz="1900" dirty="0" smtClean="0"/>
                  <a:t>Apply standard IM algorithms  on the reduced graph</a:t>
                </a:r>
              </a:p>
            </p:txBody>
          </p:sp>
        </mc:Choice>
        <mc:Fallback xmlns="">
          <p:sp>
            <p:nvSpPr>
              <p:cNvPr id="9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76400"/>
                <a:ext cx="8229600" cy="4495800"/>
              </a:xfrm>
              <a:blipFill rotWithShape="1">
                <a:blip r:embed="rId2"/>
                <a:stretch>
                  <a:fillRect l="-74" t="-81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33352669"/>
                  </p:ext>
                </p:extLst>
              </p:nvPr>
            </p:nvGraphicFramePr>
            <p:xfrm>
              <a:off x="2133600" y="3429000"/>
              <a:ext cx="3041015" cy="84124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18795"/>
                    <a:gridCol w="361950"/>
                    <a:gridCol w="450215"/>
                    <a:gridCol w="629920"/>
                    <a:gridCol w="540385"/>
                    <a:gridCol w="539750"/>
                  </a:tblGrid>
                  <a:tr h="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200" dirty="0">
                              <a:effectLst/>
                            </a:rPr>
                            <a:t>Posts</a:t>
                          </a:r>
                          <a:endParaRPr lang="en-CA" sz="11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sz="1200">
                                    <a:effectLst/>
                                    <a:latin typeface="Cambria Math"/>
                                  </a:rPr>
                                  <m:t>𝑨</m:t>
                                </m:r>
                              </m:oMath>
                            </m:oMathPara>
                          </a14:m>
                          <a:endParaRPr lang="en-CA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sz="1200">
                                    <a:effectLst/>
                                    <a:latin typeface="Cambria Math"/>
                                  </a:rPr>
                                  <m:t>𝑺𝑹</m:t>
                                </m:r>
                              </m:oMath>
                            </m:oMathPara>
                          </a14:m>
                          <a:endParaRPr lang="en-CA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sz="1200">
                                    <a:effectLst/>
                                    <a:latin typeface="Cambria Math"/>
                                  </a:rPr>
                                  <m:t>𝑹𝑫</m:t>
                                </m:r>
                              </m:oMath>
                            </m:oMathPara>
                          </a14:m>
                          <a:endParaRPr lang="en-CA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sz="1200">
                                    <a:effectLst/>
                                    <a:latin typeface="Cambria Math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CA" sz="11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sz="1200">
                                    <a:effectLst/>
                                    <a:latin typeface="Cambria Math"/>
                                  </a:rPr>
                                  <m:t>𝜽</m:t>
                                </m:r>
                                <m:r>
                                  <a:rPr lang="en-CA" sz="1200" baseline="-25000">
                                    <a:effectLst/>
                                    <a:latin typeface="Cambria Math"/>
                                  </a:rPr>
                                  <m:t>𝒛</m:t>
                                </m:r>
                              </m:oMath>
                            </m:oMathPara>
                          </a14:m>
                          <a:endParaRPr lang="en-CA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200">
                              <a:effectLst/>
                            </a:rPr>
                            <a:t>Post</a:t>
                          </a:r>
                          <a:r>
                            <a:rPr lang="en-CA" sz="1200" baseline="-25000">
                              <a:effectLst/>
                            </a:rPr>
                            <a:t>1</a:t>
                          </a:r>
                          <a:endParaRPr lang="en-CA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200">
                              <a:effectLst/>
                            </a:rPr>
                            <a:t>51</a:t>
                          </a:r>
                          <a:endParaRPr lang="en-CA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200">
                              <a:effectLst/>
                            </a:rPr>
                            <a:t>231</a:t>
                          </a:r>
                          <a:endParaRPr lang="en-CA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200" dirty="0">
                              <a:effectLst/>
                            </a:rPr>
                            <a:t>4.91</a:t>
                          </a:r>
                          <a:endParaRPr lang="en-CA" sz="11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200">
                              <a:effectLst/>
                            </a:rPr>
                            <a:t>0.11</a:t>
                          </a:r>
                          <a:endParaRPr lang="en-CA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200">
                              <a:effectLst/>
                            </a:rPr>
                            <a:t>176</a:t>
                          </a:r>
                          <a:endParaRPr lang="en-CA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200" dirty="0">
                              <a:effectLst/>
                            </a:rPr>
                            <a:t>:</a:t>
                          </a:r>
                          <a:endParaRPr lang="en-CA" sz="11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200">
                              <a:effectLst/>
                            </a:rPr>
                            <a:t>…</a:t>
                          </a:r>
                          <a:endParaRPr lang="en-CA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200">
                              <a:effectLst/>
                            </a:rPr>
                            <a:t>…</a:t>
                          </a:r>
                          <a:endParaRPr lang="en-CA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200">
                              <a:effectLst/>
                            </a:rPr>
                            <a:t>…</a:t>
                          </a:r>
                          <a:endParaRPr lang="en-CA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200">
                              <a:effectLst/>
                            </a:rPr>
                            <a:t>…</a:t>
                          </a:r>
                          <a:endParaRPr lang="en-CA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200">
                              <a:effectLst/>
                            </a:rPr>
                            <a:t>…</a:t>
                          </a:r>
                          <a:endParaRPr lang="en-CA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200">
                              <a:effectLst/>
                            </a:rPr>
                            <a:t>Post</a:t>
                          </a:r>
                          <a:r>
                            <a:rPr lang="en-CA" sz="1200" baseline="-25000">
                              <a:effectLst/>
                            </a:rPr>
                            <a:t>N</a:t>
                          </a:r>
                          <a:endParaRPr lang="en-CA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2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41</a:t>
                          </a:r>
                          <a:endParaRPr lang="en-CA" sz="11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200" dirty="0" smtClean="0">
                              <a:effectLst/>
                            </a:rPr>
                            <a:t>105</a:t>
                          </a:r>
                          <a:endParaRPr lang="en-CA" sz="11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200" dirty="0" smtClean="0">
                              <a:effectLst/>
                            </a:rPr>
                            <a:t>3.2</a:t>
                          </a:r>
                          <a:endParaRPr lang="en-CA" sz="11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200" dirty="0" smtClean="0">
                              <a:effectLst/>
                            </a:rPr>
                            <a:t>0.2</a:t>
                          </a:r>
                          <a:endParaRPr lang="en-CA" sz="11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200" dirty="0" smtClean="0">
                              <a:effectLst/>
                            </a:rPr>
                            <a:t>97</a:t>
                          </a:r>
                          <a:endParaRPr lang="en-CA" sz="11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33352669"/>
                  </p:ext>
                </p:extLst>
              </p:nvPr>
            </p:nvGraphicFramePr>
            <p:xfrm>
              <a:off x="2133600" y="3429000"/>
              <a:ext cx="3041015" cy="80352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18795"/>
                    <a:gridCol w="361950"/>
                    <a:gridCol w="450215"/>
                    <a:gridCol w="629920"/>
                    <a:gridCol w="540385"/>
                    <a:gridCol w="539750"/>
                  </a:tblGrid>
                  <a:tr h="210312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200">
                              <a:effectLst/>
                            </a:rPr>
                            <a:t>Posts</a:t>
                          </a:r>
                          <a:endParaRPr lang="en-CA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141667" t="-14706" r="-590000" b="-33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198630" t="-14706" r="-384932" b="-33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209615" t="-14706" r="-170192" b="-33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365909" t="-14706" r="-101136" b="-33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460674" t="-14706" b="-332353"/>
                          </a:stretch>
                        </a:blipFill>
                      </a:tcPr>
                    </a:tc>
                  </a:tr>
                  <a:tr h="197739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200">
                              <a:effectLst/>
                            </a:rPr>
                            <a:t>Post</a:t>
                          </a:r>
                          <a:r>
                            <a:rPr lang="en-CA" sz="1200" baseline="-25000">
                              <a:effectLst/>
                            </a:rPr>
                            <a:t>1</a:t>
                          </a:r>
                          <a:endParaRPr lang="en-CA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200">
                              <a:effectLst/>
                            </a:rPr>
                            <a:t>51</a:t>
                          </a:r>
                          <a:endParaRPr lang="en-CA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200">
                              <a:effectLst/>
                            </a:rPr>
                            <a:t>231</a:t>
                          </a:r>
                          <a:endParaRPr lang="en-CA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200">
                              <a:effectLst/>
                            </a:rPr>
                            <a:t>4.91</a:t>
                          </a:r>
                          <a:endParaRPr lang="en-CA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200">
                              <a:effectLst/>
                            </a:rPr>
                            <a:t>0.11</a:t>
                          </a:r>
                          <a:endParaRPr lang="en-CA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200">
                              <a:effectLst/>
                            </a:rPr>
                            <a:t>176</a:t>
                          </a:r>
                          <a:endParaRPr lang="en-CA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197739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200" dirty="0">
                              <a:effectLst/>
                            </a:rPr>
                            <a:t>:</a:t>
                          </a:r>
                          <a:endParaRPr lang="en-CA" sz="11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200">
                              <a:effectLst/>
                            </a:rPr>
                            <a:t>…</a:t>
                          </a:r>
                          <a:endParaRPr lang="en-CA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200">
                              <a:effectLst/>
                            </a:rPr>
                            <a:t>…</a:t>
                          </a:r>
                          <a:endParaRPr lang="en-CA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200">
                              <a:effectLst/>
                            </a:rPr>
                            <a:t>…</a:t>
                          </a:r>
                          <a:endParaRPr lang="en-CA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200">
                              <a:effectLst/>
                            </a:rPr>
                            <a:t>…</a:t>
                          </a:r>
                          <a:endParaRPr lang="en-CA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200">
                              <a:effectLst/>
                            </a:rPr>
                            <a:t>…</a:t>
                          </a:r>
                          <a:endParaRPr lang="en-CA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197739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200">
                              <a:effectLst/>
                            </a:rPr>
                            <a:t>Post</a:t>
                          </a:r>
                          <a:r>
                            <a:rPr lang="en-CA" sz="1200" baseline="-25000">
                              <a:effectLst/>
                            </a:rPr>
                            <a:t>N</a:t>
                          </a:r>
                          <a:endParaRPr lang="en-CA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2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41</a:t>
                          </a:r>
                          <a:endParaRPr lang="en-CA" sz="11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200" dirty="0" smtClean="0">
                              <a:effectLst/>
                            </a:rPr>
                            <a:t>105</a:t>
                          </a:r>
                          <a:endParaRPr lang="en-CA" sz="11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200" dirty="0" smtClean="0">
                              <a:effectLst/>
                            </a:rPr>
                            <a:t>3.2</a:t>
                          </a:r>
                          <a:endParaRPr lang="en-CA" sz="11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200" dirty="0" smtClean="0">
                              <a:effectLst/>
                            </a:rPr>
                            <a:t>0.2</a:t>
                          </a:r>
                          <a:endParaRPr lang="en-CA" sz="11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CA" sz="1200" dirty="0" smtClean="0">
                              <a:effectLst/>
                            </a:rPr>
                            <a:t>97</a:t>
                          </a:r>
                          <a:endParaRPr lang="en-CA" sz="11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67024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/>
          <a:lstStyle/>
          <a:p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doni MT" pitchFamily="18" charset="0"/>
              </a:rPr>
              <a:t>Opinion Based IM (OBIM)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University of Windsor, School of Computer Science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55C107-0430-411B-9B94-9A3A31A9EA70}" type="slidenum">
              <a:rPr lang="en-US" smtClean="0"/>
              <a:pPr/>
              <a:t>39</a:t>
            </a:fld>
            <a:endParaRPr lang="en-US" dirty="0"/>
          </a:p>
        </p:txBody>
      </p:sp>
      <p:grpSp>
        <p:nvGrpSpPr>
          <p:cNvPr id="6" name="Group 6"/>
          <p:cNvGrpSpPr/>
          <p:nvPr/>
        </p:nvGrpSpPr>
        <p:grpSpPr>
          <a:xfrm>
            <a:off x="533400" y="1232347"/>
            <a:ext cx="3352800" cy="1943608"/>
            <a:chOff x="5562600" y="3733800"/>
            <a:chExt cx="3352800" cy="1943608"/>
          </a:xfrm>
        </p:grpSpPr>
        <p:pic>
          <p:nvPicPr>
            <p:cNvPr id="8" name="Picture 2" descr="http://relenet.com/images/social-network_illu_farbig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3810000"/>
              <a:ext cx="3028125" cy="1811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6172200" y="3886200"/>
              <a:ext cx="22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 smtClean="0"/>
                <a:t>a</a:t>
              </a:r>
              <a:endParaRPr lang="en-CA" sz="12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483235" y="4343400"/>
              <a:ext cx="22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/>
                <a:t>f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055880" y="3733800"/>
              <a:ext cx="22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 smtClean="0"/>
                <a:t>b</a:t>
              </a:r>
              <a:endParaRPr lang="en-CA" sz="12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916940" y="3914001"/>
              <a:ext cx="22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 smtClean="0"/>
                <a:t>c</a:t>
              </a:r>
              <a:endParaRPr lang="en-CA" sz="1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115300" y="4495800"/>
              <a:ext cx="22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 smtClean="0"/>
                <a:t>d</a:t>
              </a:r>
              <a:endParaRPr lang="en-CA" sz="12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315200" y="4447401"/>
              <a:ext cx="22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 smtClean="0"/>
                <a:t>e</a:t>
              </a:r>
              <a:endParaRPr lang="en-CA" sz="12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783638" y="4925199"/>
              <a:ext cx="22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/>
                <a:t>i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77200" y="4876800"/>
              <a:ext cx="22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/>
                <a:t>j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686800" y="5077552"/>
              <a:ext cx="22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/>
                <a:t>k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696200" y="5400409"/>
              <a:ext cx="22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/>
                <a:t>l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562600" y="4577414"/>
              <a:ext cx="22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/>
                <a:t>g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990705" y="5123410"/>
              <a:ext cx="22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 smtClean="0"/>
                <a:t>h</a:t>
              </a:r>
              <a:endParaRPr lang="en-CA" sz="1200" dirty="0"/>
            </a:p>
          </p:txBody>
        </p:sp>
      </p:grpSp>
      <p:grpSp>
        <p:nvGrpSpPr>
          <p:cNvPr id="7" name="Group 33"/>
          <p:cNvGrpSpPr/>
          <p:nvPr/>
        </p:nvGrpSpPr>
        <p:grpSpPr>
          <a:xfrm>
            <a:off x="5268034" y="1840468"/>
            <a:ext cx="284052" cy="512492"/>
            <a:chOff x="5268034" y="1840468"/>
            <a:chExt cx="284052" cy="512492"/>
          </a:xfrm>
        </p:grpSpPr>
        <p:pic>
          <p:nvPicPr>
            <p:cNvPr id="3074" name="Picture 2" descr="C:\Users\Mumut\Desktop\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0187" y="2067210"/>
              <a:ext cx="228600" cy="285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5268034" y="1840468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400" dirty="0" smtClean="0"/>
                <a:t>e</a:t>
              </a:r>
              <a:endParaRPr lang="en-CA" sz="1400" dirty="0"/>
            </a:p>
          </p:txBody>
        </p:sp>
      </p:grpSp>
      <p:grpSp>
        <p:nvGrpSpPr>
          <p:cNvPr id="9" name="Group 34"/>
          <p:cNvGrpSpPr/>
          <p:nvPr/>
        </p:nvGrpSpPr>
        <p:grpSpPr>
          <a:xfrm>
            <a:off x="5635735" y="2002703"/>
            <a:ext cx="284052" cy="538965"/>
            <a:chOff x="5635735" y="2002703"/>
            <a:chExt cx="284052" cy="538965"/>
          </a:xfrm>
        </p:grpSpPr>
        <p:pic>
          <p:nvPicPr>
            <p:cNvPr id="24" name="Picture 2" descr="C:\Users\Mumut\Desktop\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1187" y="2255918"/>
              <a:ext cx="228600" cy="285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5635735" y="2002703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400" dirty="0" smtClean="0"/>
                <a:t>c</a:t>
              </a:r>
              <a:endParaRPr lang="en-CA" sz="1400" dirty="0"/>
            </a:p>
          </p:txBody>
        </p:sp>
      </p:grpSp>
      <p:grpSp>
        <p:nvGrpSpPr>
          <p:cNvPr id="34" name="Group 51"/>
          <p:cNvGrpSpPr/>
          <p:nvPr/>
        </p:nvGrpSpPr>
        <p:grpSpPr>
          <a:xfrm>
            <a:off x="6054835" y="1825823"/>
            <a:ext cx="274434" cy="536662"/>
            <a:chOff x="6054835" y="1825823"/>
            <a:chExt cx="274434" cy="536662"/>
          </a:xfrm>
        </p:grpSpPr>
        <p:pic>
          <p:nvPicPr>
            <p:cNvPr id="25" name="Picture 2" descr="C:\Users\Mumut\Desktop\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2076735"/>
              <a:ext cx="228600" cy="285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6054835" y="1825823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400" dirty="0"/>
                <a:t>k</a:t>
              </a:r>
            </a:p>
          </p:txBody>
        </p:sp>
      </p:grpSp>
      <p:grpSp>
        <p:nvGrpSpPr>
          <p:cNvPr id="35" name="Group 52"/>
          <p:cNvGrpSpPr/>
          <p:nvPr/>
        </p:nvGrpSpPr>
        <p:grpSpPr>
          <a:xfrm>
            <a:off x="6477000" y="2057400"/>
            <a:ext cx="257175" cy="564557"/>
            <a:chOff x="6477000" y="2057400"/>
            <a:chExt cx="257175" cy="564557"/>
          </a:xfrm>
        </p:grpSpPr>
        <p:pic>
          <p:nvPicPr>
            <p:cNvPr id="3075" name="Picture 3" descr="C:\Users\Mumut\Desktop\2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2326682"/>
              <a:ext cx="257175" cy="295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6477000" y="2057400"/>
              <a:ext cx="2247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400" dirty="0"/>
                <a:t>i</a:t>
              </a:r>
            </a:p>
          </p:txBody>
        </p:sp>
      </p:grpSp>
      <p:grpSp>
        <p:nvGrpSpPr>
          <p:cNvPr id="36" name="Group 53"/>
          <p:cNvGrpSpPr/>
          <p:nvPr/>
        </p:nvGrpSpPr>
        <p:grpSpPr>
          <a:xfrm>
            <a:off x="6881812" y="1828800"/>
            <a:ext cx="284052" cy="519031"/>
            <a:chOff x="6881812" y="1828800"/>
            <a:chExt cx="284052" cy="519031"/>
          </a:xfrm>
        </p:grpSpPr>
        <p:pic>
          <p:nvPicPr>
            <p:cNvPr id="26" name="Picture 3" descr="C:\Users\Mumut\Desktop\2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1812" y="2052556"/>
              <a:ext cx="257175" cy="295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6881812" y="1828800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400" dirty="0"/>
                <a:t>h</a:t>
              </a:r>
            </a:p>
          </p:txBody>
        </p:sp>
      </p:grpSp>
      <p:grpSp>
        <p:nvGrpSpPr>
          <p:cNvPr id="52" name="Group 54"/>
          <p:cNvGrpSpPr/>
          <p:nvPr/>
        </p:nvGrpSpPr>
        <p:grpSpPr>
          <a:xfrm>
            <a:off x="7315200" y="2152594"/>
            <a:ext cx="370626" cy="458331"/>
            <a:chOff x="7315200" y="2152594"/>
            <a:chExt cx="370626" cy="458331"/>
          </a:xfrm>
        </p:grpSpPr>
        <p:pic>
          <p:nvPicPr>
            <p:cNvPr id="27" name="Picture 2" descr="C:\Users\Mumut\Desktop\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200" y="2325175"/>
              <a:ext cx="228600" cy="285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7401774" y="2152594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400" dirty="0"/>
                <a:t>g</a:t>
              </a:r>
            </a:p>
          </p:txBody>
        </p:sp>
      </p:grpSp>
      <p:grpSp>
        <p:nvGrpSpPr>
          <p:cNvPr id="53" name="Group 84"/>
          <p:cNvGrpSpPr/>
          <p:nvPr/>
        </p:nvGrpSpPr>
        <p:grpSpPr>
          <a:xfrm>
            <a:off x="4038600" y="1840468"/>
            <a:ext cx="990600" cy="673378"/>
            <a:chOff x="4038600" y="1840468"/>
            <a:chExt cx="990600" cy="673378"/>
          </a:xfrm>
        </p:grpSpPr>
        <p:sp>
          <p:nvSpPr>
            <p:cNvPr id="3" name="Right Arrow 2"/>
            <p:cNvSpPr/>
            <p:nvPr/>
          </p:nvSpPr>
          <p:spPr bwMode="auto">
            <a:xfrm>
              <a:off x="4038600" y="2118946"/>
              <a:ext cx="990600" cy="394900"/>
            </a:xfrm>
            <a:prstGeom prst="rightArrow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038600" y="1840468"/>
              <a:ext cx="838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smtClean="0">
                  <a:latin typeface="Arial Black" pitchFamily="34" charset="0"/>
                </a:rPr>
                <a:t>CELF</a:t>
              </a:r>
              <a:endParaRPr lang="en-CA" dirty="0">
                <a:latin typeface="Arial Black" pitchFamily="34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029200" y="2760456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CA" sz="1400" dirty="0" smtClean="0"/>
              <a:t>Non-ranked influential nodes including relevant and irrelevant nodes</a:t>
            </a:r>
          </a:p>
        </p:txBody>
      </p:sp>
      <p:grpSp>
        <p:nvGrpSpPr>
          <p:cNvPr id="54" name="Group 35"/>
          <p:cNvGrpSpPr/>
          <p:nvPr/>
        </p:nvGrpSpPr>
        <p:grpSpPr>
          <a:xfrm>
            <a:off x="464580" y="3752596"/>
            <a:ext cx="3352800" cy="1943608"/>
            <a:chOff x="5562600" y="3733800"/>
            <a:chExt cx="3352800" cy="1943608"/>
          </a:xfrm>
        </p:grpSpPr>
        <p:pic>
          <p:nvPicPr>
            <p:cNvPr id="37" name="Picture 2" descr="http://relenet.com/images/social-network_illu_farbig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3810000"/>
              <a:ext cx="3028125" cy="1811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6172200" y="3886200"/>
              <a:ext cx="22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 smtClean="0"/>
                <a:t>a</a:t>
              </a:r>
              <a:endParaRPr lang="en-CA" sz="12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483235" y="4343400"/>
              <a:ext cx="22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/>
                <a:t>f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055880" y="3733800"/>
              <a:ext cx="22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 smtClean="0"/>
                <a:t>b</a:t>
              </a:r>
              <a:endParaRPr lang="en-CA" sz="12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916940" y="3914001"/>
              <a:ext cx="22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 smtClean="0"/>
                <a:t>c</a:t>
              </a:r>
              <a:endParaRPr lang="en-CA" sz="12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115300" y="4495800"/>
              <a:ext cx="22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 smtClean="0"/>
                <a:t>d</a:t>
              </a:r>
              <a:endParaRPr lang="en-CA" sz="12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315200" y="4447401"/>
              <a:ext cx="22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 smtClean="0"/>
                <a:t>e</a:t>
              </a:r>
              <a:endParaRPr lang="en-CA" sz="12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783638" y="4925199"/>
              <a:ext cx="22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/>
                <a:t>i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077200" y="4876800"/>
              <a:ext cx="22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/>
                <a:t>j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686800" y="5077552"/>
              <a:ext cx="22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/>
                <a:t>k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696200" y="5400409"/>
              <a:ext cx="22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/>
                <a:t>l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562600" y="4577414"/>
              <a:ext cx="22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/>
                <a:t>g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990705" y="5123410"/>
              <a:ext cx="22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 smtClean="0"/>
                <a:t>h</a:t>
              </a:r>
              <a:endParaRPr lang="en-CA" sz="1200" dirty="0"/>
            </a:p>
          </p:txBody>
        </p:sp>
      </p:grpSp>
      <p:grpSp>
        <p:nvGrpSpPr>
          <p:cNvPr id="55" name="Group 86"/>
          <p:cNvGrpSpPr/>
          <p:nvPr/>
        </p:nvGrpSpPr>
        <p:grpSpPr>
          <a:xfrm>
            <a:off x="4012461" y="4126468"/>
            <a:ext cx="1016739" cy="783028"/>
            <a:chOff x="4012461" y="4126468"/>
            <a:chExt cx="1016739" cy="783028"/>
          </a:xfrm>
        </p:grpSpPr>
        <p:sp>
          <p:nvSpPr>
            <p:cNvPr id="50" name="Right Arrow 49"/>
            <p:cNvSpPr/>
            <p:nvPr/>
          </p:nvSpPr>
          <p:spPr bwMode="auto">
            <a:xfrm>
              <a:off x="4038600" y="4514596"/>
              <a:ext cx="990600" cy="394900"/>
            </a:xfrm>
            <a:prstGeom prst="rightArrow">
              <a:avLst/>
            </a:prstGeom>
            <a:ln>
              <a:solidFill>
                <a:srgbClr val="009999"/>
              </a:solidFill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012461" y="4126468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smtClean="0">
                  <a:latin typeface="Arial Black" pitchFamily="34" charset="0"/>
                </a:rPr>
                <a:t>OBIM</a:t>
              </a:r>
              <a:endParaRPr lang="en-CA" dirty="0">
                <a:latin typeface="Arial Black" pitchFamily="34" charset="0"/>
              </a:endParaRPr>
            </a:p>
          </p:txBody>
        </p:sp>
      </p:grpSp>
      <p:grpSp>
        <p:nvGrpSpPr>
          <p:cNvPr id="56" name="Group 90"/>
          <p:cNvGrpSpPr/>
          <p:nvPr/>
        </p:nvGrpSpPr>
        <p:grpSpPr>
          <a:xfrm>
            <a:off x="5259497" y="4217976"/>
            <a:ext cx="973720" cy="557232"/>
            <a:chOff x="5259497" y="4217976"/>
            <a:chExt cx="973720" cy="557232"/>
          </a:xfrm>
        </p:grpSpPr>
        <p:grpSp>
          <p:nvGrpSpPr>
            <p:cNvPr id="58" name="Group 57"/>
            <p:cNvGrpSpPr/>
            <p:nvPr/>
          </p:nvGrpSpPr>
          <p:grpSpPr>
            <a:xfrm>
              <a:off x="5259497" y="4244449"/>
              <a:ext cx="284052" cy="512492"/>
              <a:chOff x="5268034" y="1840468"/>
              <a:chExt cx="284052" cy="512492"/>
            </a:xfrm>
          </p:grpSpPr>
          <p:pic>
            <p:nvPicPr>
              <p:cNvPr id="59" name="Picture 2" descr="C:\Users\Mumut\Desktop\1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10187" y="2067210"/>
                <a:ext cx="228600" cy="2857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0" name="TextBox 59"/>
              <p:cNvSpPr txBox="1"/>
              <p:nvPr/>
            </p:nvSpPr>
            <p:spPr>
              <a:xfrm>
                <a:off x="5268034" y="1840468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1400" dirty="0" smtClean="0"/>
                  <a:t>e</a:t>
                </a:r>
                <a:endParaRPr lang="en-CA" sz="1400" dirty="0"/>
              </a:p>
            </p:txBody>
          </p:sp>
        </p:grpSp>
        <p:grpSp>
          <p:nvGrpSpPr>
            <p:cNvPr id="61" name="Group 66"/>
            <p:cNvGrpSpPr/>
            <p:nvPr/>
          </p:nvGrpSpPr>
          <p:grpSpPr>
            <a:xfrm>
              <a:off x="5626117" y="4217976"/>
              <a:ext cx="284052" cy="538965"/>
              <a:chOff x="5635735" y="2002703"/>
              <a:chExt cx="284052" cy="538965"/>
            </a:xfrm>
          </p:grpSpPr>
          <p:pic>
            <p:nvPicPr>
              <p:cNvPr id="68" name="Picture 2" descr="C:\Users\Mumut\Desktop\1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91187" y="2255918"/>
                <a:ext cx="228600" cy="2857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9" name="TextBox 68"/>
              <p:cNvSpPr txBox="1"/>
              <p:nvPr/>
            </p:nvSpPr>
            <p:spPr>
              <a:xfrm>
                <a:off x="5635735" y="2002703"/>
                <a:ext cx="2744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1400" dirty="0" smtClean="0"/>
                  <a:t>c</a:t>
                </a:r>
                <a:endParaRPr lang="en-CA" sz="1400" dirty="0"/>
              </a:p>
            </p:txBody>
          </p:sp>
        </p:grpSp>
        <p:grpSp>
          <p:nvGrpSpPr>
            <p:cNvPr id="62" name="Group 69"/>
            <p:cNvGrpSpPr/>
            <p:nvPr/>
          </p:nvGrpSpPr>
          <p:grpSpPr>
            <a:xfrm>
              <a:off x="5958783" y="4238546"/>
              <a:ext cx="274434" cy="536662"/>
              <a:chOff x="6054835" y="1825823"/>
              <a:chExt cx="274434" cy="536662"/>
            </a:xfrm>
          </p:grpSpPr>
          <p:pic>
            <p:nvPicPr>
              <p:cNvPr id="71" name="Picture 2" descr="C:\Users\Mumut\Desktop\1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96000" y="2076735"/>
                <a:ext cx="228600" cy="2857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2" name="TextBox 71"/>
              <p:cNvSpPr txBox="1"/>
              <p:nvPr/>
            </p:nvSpPr>
            <p:spPr>
              <a:xfrm>
                <a:off x="6054835" y="1825823"/>
                <a:ext cx="2744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1400" dirty="0"/>
                  <a:t>k</a:t>
                </a:r>
              </a:p>
            </p:txBody>
          </p:sp>
        </p:grpSp>
      </p:grpSp>
      <p:grpSp>
        <p:nvGrpSpPr>
          <p:cNvPr id="63" name="Group 91"/>
          <p:cNvGrpSpPr/>
          <p:nvPr/>
        </p:nvGrpSpPr>
        <p:grpSpPr>
          <a:xfrm>
            <a:off x="5301650" y="4873209"/>
            <a:ext cx="1116880" cy="564557"/>
            <a:chOff x="5301650" y="4873209"/>
            <a:chExt cx="1116880" cy="564557"/>
          </a:xfrm>
        </p:grpSpPr>
        <p:grpSp>
          <p:nvGrpSpPr>
            <p:cNvPr id="64" name="Group 72"/>
            <p:cNvGrpSpPr/>
            <p:nvPr/>
          </p:nvGrpSpPr>
          <p:grpSpPr>
            <a:xfrm>
              <a:off x="5301650" y="4873209"/>
              <a:ext cx="257175" cy="564557"/>
              <a:chOff x="6477000" y="2057400"/>
              <a:chExt cx="257175" cy="564557"/>
            </a:xfrm>
          </p:grpSpPr>
          <p:pic>
            <p:nvPicPr>
              <p:cNvPr id="74" name="Picture 3" descr="C:\Users\Mumut\Desktop\2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77000" y="2326682"/>
                <a:ext cx="257175" cy="2952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5" name="TextBox 74"/>
              <p:cNvSpPr txBox="1"/>
              <p:nvPr/>
            </p:nvSpPr>
            <p:spPr>
              <a:xfrm>
                <a:off x="6477000" y="2057400"/>
                <a:ext cx="2247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1400" dirty="0"/>
                  <a:t>i</a:t>
                </a:r>
              </a:p>
            </p:txBody>
          </p:sp>
        </p:grpSp>
        <p:grpSp>
          <p:nvGrpSpPr>
            <p:cNvPr id="65" name="Group 75"/>
            <p:cNvGrpSpPr/>
            <p:nvPr/>
          </p:nvGrpSpPr>
          <p:grpSpPr>
            <a:xfrm>
              <a:off x="5681569" y="4915044"/>
              <a:ext cx="284052" cy="519031"/>
              <a:chOff x="6881812" y="1828800"/>
              <a:chExt cx="284052" cy="519031"/>
            </a:xfrm>
          </p:grpSpPr>
          <p:pic>
            <p:nvPicPr>
              <p:cNvPr id="77" name="Picture 3" descr="C:\Users\Mumut\Desktop\2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81812" y="2052556"/>
                <a:ext cx="257175" cy="2952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8" name="TextBox 77"/>
              <p:cNvSpPr txBox="1"/>
              <p:nvPr/>
            </p:nvSpPr>
            <p:spPr>
              <a:xfrm>
                <a:off x="6881812" y="1828800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1400" dirty="0"/>
                  <a:t>h</a:t>
                </a:r>
              </a:p>
            </p:txBody>
          </p:sp>
        </p:grpSp>
        <p:grpSp>
          <p:nvGrpSpPr>
            <p:cNvPr id="66" name="Group 78"/>
            <p:cNvGrpSpPr/>
            <p:nvPr/>
          </p:nvGrpSpPr>
          <p:grpSpPr>
            <a:xfrm>
              <a:off x="6047904" y="4953000"/>
              <a:ext cx="370626" cy="458331"/>
              <a:chOff x="7315200" y="2152594"/>
              <a:chExt cx="370626" cy="458331"/>
            </a:xfrm>
          </p:grpSpPr>
          <p:pic>
            <p:nvPicPr>
              <p:cNvPr id="80" name="Picture 2" descr="C:\Users\Mumut\Desktop\1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15200" y="2325175"/>
                <a:ext cx="228600" cy="2857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1" name="TextBox 80"/>
              <p:cNvSpPr txBox="1"/>
              <p:nvPr/>
            </p:nvSpPr>
            <p:spPr>
              <a:xfrm>
                <a:off x="7401774" y="2152594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1400" dirty="0"/>
                  <a:t>g</a:t>
                </a:r>
              </a:p>
            </p:txBody>
          </p:sp>
        </p:grpSp>
      </p:grpSp>
      <p:grpSp>
        <p:nvGrpSpPr>
          <p:cNvPr id="67" name="Group 88"/>
          <p:cNvGrpSpPr/>
          <p:nvPr/>
        </p:nvGrpSpPr>
        <p:grpSpPr>
          <a:xfrm>
            <a:off x="6329269" y="4419600"/>
            <a:ext cx="1225965" cy="338554"/>
            <a:chOff x="6329269" y="4419600"/>
            <a:chExt cx="1225965" cy="338554"/>
          </a:xfrm>
        </p:grpSpPr>
        <p:cxnSp>
          <p:nvCxnSpPr>
            <p:cNvPr id="57" name="Straight Arrow Connector 56"/>
            <p:cNvCxnSpPr/>
            <p:nvPr/>
          </p:nvCxnSpPr>
          <p:spPr bwMode="auto">
            <a:xfrm>
              <a:off x="6329269" y="4596210"/>
              <a:ext cx="40490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9999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4" name="TextBox 83"/>
            <p:cNvSpPr txBox="1"/>
            <p:nvPr/>
          </p:nvSpPr>
          <p:spPr>
            <a:xfrm>
              <a:off x="6734175" y="4419600"/>
              <a:ext cx="8210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dirty="0" smtClean="0"/>
                <a:t>iPhone</a:t>
              </a:r>
              <a:endParaRPr lang="en-CA" sz="1600" dirty="0"/>
            </a:p>
          </p:txBody>
        </p:sp>
      </p:grpSp>
      <p:grpSp>
        <p:nvGrpSpPr>
          <p:cNvPr id="70" name="Group 89"/>
          <p:cNvGrpSpPr/>
          <p:nvPr/>
        </p:nvGrpSpPr>
        <p:grpSpPr>
          <a:xfrm>
            <a:off x="6362606" y="5053544"/>
            <a:ext cx="2165185" cy="338554"/>
            <a:chOff x="6362606" y="5053544"/>
            <a:chExt cx="2165185" cy="338554"/>
          </a:xfrm>
        </p:grpSpPr>
        <p:cxnSp>
          <p:nvCxnSpPr>
            <p:cNvPr id="86" name="Straight Arrow Connector 85"/>
            <p:cNvCxnSpPr/>
            <p:nvPr/>
          </p:nvCxnSpPr>
          <p:spPr bwMode="auto">
            <a:xfrm>
              <a:off x="6362606" y="5272547"/>
              <a:ext cx="40490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9999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8" name="TextBox 87"/>
            <p:cNvSpPr txBox="1"/>
            <p:nvPr/>
          </p:nvSpPr>
          <p:spPr>
            <a:xfrm>
              <a:off x="6781800" y="5053544"/>
              <a:ext cx="174599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dirty="0" smtClean="0"/>
                <a:t>Samsung Galaxy</a:t>
              </a:r>
              <a:endParaRPr lang="en-CA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3427569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doni MT" pitchFamily="18" charset="0"/>
              </a:rPr>
              <a:t>Social Network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doni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953000" cy="4495800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smtClean="0"/>
              <a:t>Complex networks</a:t>
            </a:r>
          </a:p>
          <a:p>
            <a:pPr lvl="1"/>
            <a:r>
              <a:rPr lang="en-US" dirty="0" smtClean="0"/>
              <a:t>Technological networks such as Internet</a:t>
            </a:r>
          </a:p>
          <a:p>
            <a:pPr lvl="1"/>
            <a:r>
              <a:rPr lang="en-US" dirty="0" smtClean="0"/>
              <a:t>Biological networks such as Neural network</a:t>
            </a:r>
          </a:p>
          <a:p>
            <a:pPr lvl="1"/>
            <a:r>
              <a:rPr lang="en-US" dirty="0" smtClean="0"/>
              <a:t>Email networks</a:t>
            </a:r>
          </a:p>
          <a:p>
            <a:pPr lvl="1"/>
            <a:r>
              <a:rPr lang="en-US" dirty="0" smtClean="0"/>
              <a:t>Telecommunication networks to record call details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Social networks </a:t>
            </a:r>
            <a:r>
              <a:rPr lang="en-US" dirty="0" smtClean="0"/>
              <a:t>such as Twitter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b="1" dirty="0" smtClean="0"/>
              <a:t>Social network </a:t>
            </a:r>
            <a:r>
              <a:rPr lang="en-US" dirty="0" smtClean="0"/>
              <a:t>is a social structure where people are connected with each other through specific inter-dependencies.</a:t>
            </a:r>
          </a:p>
          <a:p>
            <a:pPr lvl="1"/>
            <a:r>
              <a:rPr lang="en-US" dirty="0" smtClean="0"/>
              <a:t>Friend with each other</a:t>
            </a:r>
          </a:p>
          <a:p>
            <a:pPr lvl="1"/>
            <a:r>
              <a:rPr lang="en-US" dirty="0" smtClean="0"/>
              <a:t>Bloggers commenting/rating on a blog-topic</a:t>
            </a:r>
          </a:p>
          <a:p>
            <a:pPr lvl="1"/>
            <a:r>
              <a:rPr lang="en-US" dirty="0" smtClean="0"/>
              <a:t>Writing collaboratively in a wiki site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University of Windsor, School of Computer Science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55C107-0430-411B-9B94-9A3A31A9EA70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7" name="Picture 3" descr="C:\Users\Mumut\Desktop\social-netwo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7432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9009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/>
          <a:lstStyle/>
          <a:p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doni MT" pitchFamily="18" charset="0"/>
              </a:rPr>
              <a:t>Opinion Based IM (OBIM)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doni MT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University of Windsor, School of Computer Science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55C107-0430-411B-9B94-9A3A31A9EA70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9" name="Content Placeholder 7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95800"/>
          </a:xfrm>
        </p:spPr>
        <p:txBody>
          <a:bodyPr>
            <a:noAutofit/>
          </a:bodyPr>
          <a:lstStyle/>
          <a:p>
            <a:pPr marL="342900" lvl="1" indent="-342900">
              <a:buSzPct val="75000"/>
            </a:pPr>
            <a:r>
              <a:rPr lang="en-US" sz="2400" dirty="0"/>
              <a:t>Besides, </a:t>
            </a:r>
            <a:r>
              <a:rPr lang="en-US" sz="2400" dirty="0" smtClean="0"/>
              <a:t>generated Data Warehouse from OBIM </a:t>
            </a:r>
            <a:r>
              <a:rPr lang="en-US" sz="2400" dirty="0"/>
              <a:t>can answer:</a:t>
            </a:r>
          </a:p>
          <a:p>
            <a:pPr marL="742950" lvl="2" indent="-342900">
              <a:buSzPct val="75000"/>
            </a:pPr>
            <a:r>
              <a:rPr lang="en-US" dirty="0"/>
              <a:t>Which relevant post is popular?</a:t>
            </a:r>
          </a:p>
          <a:p>
            <a:pPr marL="742950" lvl="2" indent="-342900">
              <a:buSzPct val="75000"/>
            </a:pPr>
            <a:r>
              <a:rPr lang="en-US" dirty="0"/>
              <a:t>Who are the most influential users on the posts?</a:t>
            </a:r>
          </a:p>
          <a:p>
            <a:pPr marL="742950" lvl="2" indent="-342900">
              <a:buSzPct val="75000"/>
            </a:pPr>
            <a:r>
              <a:rPr lang="en-US" dirty="0" smtClean="0"/>
              <a:t>Who support the topic-post and who do not?</a:t>
            </a:r>
          </a:p>
          <a:p>
            <a:pPr marL="742950" lvl="2" indent="-342900">
              <a:buSzPct val="75000"/>
            </a:pPr>
            <a:r>
              <a:rPr lang="en-US" dirty="0" smtClean="0"/>
              <a:t>How do the users connected to each other?</a:t>
            </a:r>
          </a:p>
          <a:p>
            <a:pPr marL="742950" lvl="2" indent="-342900">
              <a:buSzPct val="75000"/>
            </a:pPr>
            <a:r>
              <a:rPr lang="en-US" dirty="0" smtClean="0"/>
              <a:t>How do the users form a community preference for the topic?</a:t>
            </a:r>
          </a:p>
        </p:txBody>
      </p:sp>
    </p:spTree>
    <p:extLst>
      <p:ext uri="{BB962C8B-B14F-4D97-AF65-F5344CB8AC3E}">
        <p14:creationId xmlns:p14="http://schemas.microsoft.com/office/powerpoint/2010/main" val="23285514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University of Windsor, School of Computer Science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55C107-0430-411B-9B94-9A3A31A9EA70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doni MT" pitchFamily="18" charset="0"/>
              </a:rPr>
              <a:t>Proposed Timeline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doni MT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757249"/>
              </p:ext>
            </p:extLst>
          </p:nvPr>
        </p:nvGraphicFramePr>
        <p:xfrm>
          <a:off x="228599" y="1685925"/>
          <a:ext cx="8686798" cy="3489960"/>
        </p:xfrm>
        <a:graphic>
          <a:graphicData uri="http://schemas.openxmlformats.org/drawingml/2006/table">
            <a:tbl>
              <a:tblPr/>
              <a:tblGrid>
                <a:gridCol w="1643448"/>
                <a:gridCol w="547816"/>
                <a:gridCol w="475737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19100"/>
                <a:gridCol w="419100"/>
                <a:gridCol w="609597"/>
              </a:tblGrid>
              <a:tr h="314325">
                <a:tc rowSpan="2">
                  <a:txBody>
                    <a:bodyPr/>
                    <a:lstStyle/>
                    <a:p>
                      <a:endParaRPr lang="en-CA" sz="14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4BB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CA" sz="1400" b="1" dirty="0" smtClean="0"/>
                        <a:t>December</a:t>
                      </a:r>
                      <a:endParaRPr lang="en-CA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4B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en-CA" sz="1400" b="1" dirty="0" smtClean="0"/>
                        <a:t>January</a:t>
                      </a:r>
                      <a:endParaRPr lang="en-CA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4B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en-CA" sz="1400" b="1" dirty="0" smtClean="0"/>
                        <a:t>February</a:t>
                      </a:r>
                      <a:endParaRPr lang="en-CA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4B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en-CA" sz="1400" b="1" dirty="0" smtClean="0"/>
                        <a:t>March</a:t>
                      </a:r>
                      <a:endParaRPr lang="en-CA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4B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b="1" dirty="0" smtClean="0"/>
                        <a:t>April</a:t>
                      </a:r>
                      <a:endParaRPr lang="en-CA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4BB"/>
                    </a:solidFill>
                  </a:tcPr>
                </a:tc>
              </a:tr>
              <a:tr h="43815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b="1" dirty="0" smtClean="0"/>
                        <a:t>3w</a:t>
                      </a:r>
                      <a:endParaRPr lang="en-CA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EA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b="1" dirty="0" smtClean="0"/>
                        <a:t>4w</a:t>
                      </a:r>
                      <a:endParaRPr lang="en-CA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EA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b="1" dirty="0" smtClean="0"/>
                        <a:t>1w</a:t>
                      </a:r>
                      <a:endParaRPr lang="en-CA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EA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b="1" dirty="0" smtClean="0"/>
                        <a:t>2w</a:t>
                      </a:r>
                      <a:endParaRPr lang="en-CA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EA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b="1" dirty="0" smtClean="0"/>
                        <a:t>3w</a:t>
                      </a:r>
                      <a:endParaRPr lang="en-CA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EA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b="1" dirty="0" smtClean="0"/>
                        <a:t>4w</a:t>
                      </a:r>
                      <a:endParaRPr lang="en-CA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EA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b="1" dirty="0" smtClean="0"/>
                        <a:t>1w</a:t>
                      </a:r>
                      <a:endParaRPr lang="en-CA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EA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b="1" dirty="0" smtClean="0"/>
                        <a:t>2w</a:t>
                      </a:r>
                      <a:endParaRPr lang="en-CA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EA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b="1" dirty="0" smtClean="0"/>
                        <a:t>3w</a:t>
                      </a:r>
                      <a:endParaRPr lang="en-CA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EA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b="1" dirty="0" smtClean="0"/>
                        <a:t>4w</a:t>
                      </a:r>
                      <a:endParaRPr lang="en-CA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EA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b="1" dirty="0" smtClean="0"/>
                        <a:t>1w</a:t>
                      </a:r>
                      <a:endParaRPr lang="en-CA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EA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b="1" dirty="0" smtClean="0"/>
                        <a:t>2w</a:t>
                      </a:r>
                      <a:endParaRPr lang="en-CA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EA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b="1" dirty="0" smtClean="0"/>
                        <a:t>3w</a:t>
                      </a:r>
                      <a:endParaRPr lang="en-CA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EA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b="1" dirty="0" smtClean="0"/>
                        <a:t>4w</a:t>
                      </a:r>
                      <a:endParaRPr lang="en-CA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EA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b="1" dirty="0" smtClean="0"/>
                        <a:t>1w</a:t>
                      </a:r>
                      <a:endParaRPr lang="en-CA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EAE5"/>
                    </a:solidFill>
                  </a:tcPr>
                </a:tc>
              </a:tr>
              <a:tr h="556260">
                <a:tc>
                  <a:txBody>
                    <a:bodyPr/>
                    <a:lstStyle/>
                    <a:p>
                      <a:r>
                        <a:rPr lang="en-CA" sz="1400" b="1" dirty="0" smtClean="0"/>
                        <a:t>Theoretical</a:t>
                      </a:r>
                      <a:r>
                        <a:rPr lang="en-CA" sz="1400" b="1" baseline="0" dirty="0" smtClean="0"/>
                        <a:t> proof</a:t>
                      </a:r>
                      <a:endParaRPr lang="en-CA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4B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50">
                <a:tc>
                  <a:txBody>
                    <a:bodyPr/>
                    <a:lstStyle/>
                    <a:p>
                      <a:r>
                        <a:rPr lang="en-CA" sz="1400" b="1" dirty="0" smtClean="0"/>
                        <a:t>Implementation</a:t>
                      </a:r>
                      <a:endParaRPr lang="en-CA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4B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475">
                <a:tc>
                  <a:txBody>
                    <a:bodyPr/>
                    <a:lstStyle/>
                    <a:p>
                      <a:r>
                        <a:rPr lang="en-CA" sz="1400" b="1" dirty="0" smtClean="0"/>
                        <a:t>Experiment</a:t>
                      </a:r>
                      <a:endParaRPr lang="en-CA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4B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CA" sz="1400" b="1" dirty="0" smtClean="0"/>
                        <a:t>Thesis report</a:t>
                      </a:r>
                      <a:endParaRPr lang="en-CA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4B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083">
                <a:tc>
                  <a:txBody>
                    <a:bodyPr/>
                    <a:lstStyle/>
                    <a:p>
                      <a:r>
                        <a:rPr lang="en-CA" sz="1400" b="1" dirty="0" smtClean="0"/>
                        <a:t>Defense</a:t>
                      </a:r>
                      <a:endParaRPr lang="en-CA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4B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79083"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4B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083"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DD4B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73846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doni MT" pitchFamily="18" charset="0"/>
              </a:rPr>
              <a:t>References 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doni MT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University of Windsor, School of Computer Science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55C107-0430-411B-9B94-9A3A31A9EA70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9" name="Content Placeholder 7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53000"/>
          </a:xfrm>
        </p:spPr>
        <p:txBody>
          <a:bodyPr>
            <a:normAutofit fontScale="85000" lnSpcReduction="20000"/>
          </a:bodyPr>
          <a:lstStyle/>
          <a:p>
            <a:pPr marL="342900" lvl="1" indent="-342900"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CA" sz="2000" dirty="0"/>
              <a:t>Ahmed, S. (2012). Discovering Influential Nodes From Social Trust Network. Masters Thesis.</a:t>
            </a:r>
          </a:p>
          <a:p>
            <a:pPr marL="342900" lvl="1" indent="-342900"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CA" sz="2000" dirty="0"/>
              <a:t>Dave, K., Lawrence, S., &amp; </a:t>
            </a:r>
            <a:r>
              <a:rPr lang="en-CA" sz="2000" dirty="0" err="1"/>
              <a:t>Pennock</a:t>
            </a:r>
            <a:r>
              <a:rPr lang="en-CA" sz="2000" dirty="0"/>
              <a:t>, D. (2003). Mining the peanut gallery: Opinion extraction and semantic classification of product reviews. </a:t>
            </a:r>
            <a:r>
              <a:rPr lang="en-CA" sz="2000" i="1" dirty="0"/>
              <a:t>12th international conference on World Wide Web</a:t>
            </a:r>
            <a:r>
              <a:rPr lang="en-CA" sz="2000" dirty="0"/>
              <a:t>, (pp. 519-528).</a:t>
            </a:r>
          </a:p>
          <a:p>
            <a:pPr marL="342900" lvl="1" indent="-342900"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CA" sz="2000" dirty="0"/>
              <a:t>Ding, X., Liu, B., &amp; Yu, P. (2008). A holistic lexicon-based approach to opinion mining. </a:t>
            </a:r>
            <a:r>
              <a:rPr lang="en-CA" sz="2000" i="1" dirty="0"/>
              <a:t>International conference on Web search and web data mining</a:t>
            </a:r>
            <a:r>
              <a:rPr lang="en-CA" sz="2000" dirty="0"/>
              <a:t>, (pp. 231-240</a:t>
            </a:r>
            <a:r>
              <a:rPr lang="en-CA" sz="2000" dirty="0" smtClean="0"/>
              <a:t>).</a:t>
            </a:r>
          </a:p>
          <a:p>
            <a:pPr marL="342900" lvl="1" indent="-342900"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CA" sz="1800" dirty="0"/>
              <a:t>Han, J., &amp; </a:t>
            </a:r>
            <a:r>
              <a:rPr lang="en-CA" sz="1800" dirty="0" err="1"/>
              <a:t>Kamber</a:t>
            </a:r>
            <a:r>
              <a:rPr lang="en-CA" sz="1800" dirty="0"/>
              <a:t>, M. (2006). </a:t>
            </a:r>
            <a:r>
              <a:rPr lang="en-CA" sz="1800" i="1" dirty="0"/>
              <a:t>Data mining: concepts and techniques.</a:t>
            </a:r>
            <a:r>
              <a:rPr lang="en-CA" sz="1800" dirty="0"/>
              <a:t> Morgan Kaufmann</a:t>
            </a:r>
            <a:r>
              <a:rPr lang="en-CA" sz="1800" dirty="0" smtClean="0"/>
              <a:t>.</a:t>
            </a:r>
            <a:endParaRPr lang="en-CA" sz="2000" dirty="0"/>
          </a:p>
          <a:p>
            <a:pPr marL="342900" lvl="1" indent="-342900"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CA" sz="2000" dirty="0"/>
              <a:t>Jin, W., Ho, H., &amp; </a:t>
            </a:r>
            <a:r>
              <a:rPr lang="en-CA" sz="2000" dirty="0" err="1"/>
              <a:t>Srihari</a:t>
            </a:r>
            <a:r>
              <a:rPr lang="en-CA" sz="2000" dirty="0"/>
              <a:t>, R. (2009). </a:t>
            </a:r>
            <a:r>
              <a:rPr lang="en-CA" sz="2000" dirty="0" err="1"/>
              <a:t>OpinionMiner</a:t>
            </a:r>
            <a:r>
              <a:rPr lang="en-CA" sz="2000" dirty="0"/>
              <a:t>: a novel machine learning system for web opinion mining and extraction. </a:t>
            </a:r>
            <a:r>
              <a:rPr lang="en-CA" sz="2000" i="1" dirty="0"/>
              <a:t>15th ACM SIGKDD international conference on Knowledge discovery and data mining</a:t>
            </a:r>
            <a:r>
              <a:rPr lang="en-CA" sz="2000" dirty="0"/>
              <a:t>, (pp. 1195-1204).</a:t>
            </a:r>
          </a:p>
          <a:p>
            <a:pPr marL="342900" lvl="1" indent="-342900"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CA" sz="2000" dirty="0" err="1"/>
              <a:t>Leskovec</a:t>
            </a:r>
            <a:r>
              <a:rPr lang="en-CA" sz="2000" dirty="0"/>
              <a:t>, J., Krause, A., </a:t>
            </a:r>
            <a:r>
              <a:rPr lang="en-CA" sz="2000" dirty="0" err="1"/>
              <a:t>Guestrin</a:t>
            </a:r>
            <a:r>
              <a:rPr lang="en-CA" sz="2000" dirty="0"/>
              <a:t>, C., </a:t>
            </a:r>
            <a:r>
              <a:rPr lang="en-CA" sz="2000" dirty="0" err="1"/>
              <a:t>Faloutsos</a:t>
            </a:r>
            <a:r>
              <a:rPr lang="en-CA" sz="2000" dirty="0"/>
              <a:t>, C., </a:t>
            </a:r>
            <a:r>
              <a:rPr lang="en-CA" sz="2000" dirty="0" err="1"/>
              <a:t>VanBriesen</a:t>
            </a:r>
            <a:r>
              <a:rPr lang="en-CA" sz="2000" dirty="0"/>
              <a:t>, J., and Glance, N. (2007). Cost-effective outbreak detection in networks. </a:t>
            </a:r>
            <a:r>
              <a:rPr lang="en-CA" sz="2000" i="1" dirty="0"/>
              <a:t>In Proceedings of the 13th ACM SIGKDD international conference on Knowledge discovery and data mining</a:t>
            </a:r>
            <a:r>
              <a:rPr lang="en-CA" sz="2000" dirty="0"/>
              <a:t>. KDD ’07. ACM, New York, NY, USA, 420–429.</a:t>
            </a:r>
          </a:p>
          <a:p>
            <a:pPr marL="342900" lvl="1" indent="-342900"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CA" sz="2000" dirty="0" err="1"/>
              <a:t>Mishne</a:t>
            </a:r>
            <a:r>
              <a:rPr lang="en-CA" sz="2000" dirty="0"/>
              <a:t>, G., &amp; Glance, N. (2006). Leave a reply: An analysis of weblog comments. </a:t>
            </a:r>
            <a:r>
              <a:rPr lang="en-CA" sz="2000" i="1" dirty="0"/>
              <a:t>Third annual workshop on the </a:t>
            </a:r>
            <a:r>
              <a:rPr lang="en-CA" sz="2000" i="1" dirty="0" err="1"/>
              <a:t>Weblogging</a:t>
            </a:r>
            <a:r>
              <a:rPr lang="en-CA" sz="2000" i="1" dirty="0"/>
              <a:t> ecosystem.</a:t>
            </a:r>
            <a:r>
              <a:rPr lang="en-CA" sz="2000" dirty="0"/>
              <a:t> </a:t>
            </a:r>
            <a:endParaRPr lang="en-CA" sz="2000" dirty="0" smtClean="0"/>
          </a:p>
          <a:p>
            <a:pPr marL="342900" lvl="1" indent="-342900"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CA" sz="2000" dirty="0" err="1" smtClean="0"/>
              <a:t>Turney</a:t>
            </a:r>
            <a:r>
              <a:rPr lang="en-CA" sz="2000" dirty="0"/>
              <a:t>, P. (2002). Thumbs up or thumbs </a:t>
            </a:r>
            <a:r>
              <a:rPr lang="en-CA" sz="2000" dirty="0" smtClean="0"/>
              <a:t>down: </a:t>
            </a:r>
            <a:r>
              <a:rPr lang="en-CA" sz="2000" dirty="0"/>
              <a:t>semantic orientation applied to unsupervised classification of reviews. </a:t>
            </a:r>
            <a:r>
              <a:rPr lang="en-CA" sz="2000" i="1" dirty="0"/>
              <a:t>40th Annual Meeting on Association for Computational Linguistics</a:t>
            </a:r>
            <a:r>
              <a:rPr lang="en-CA" sz="2000" dirty="0"/>
              <a:t>, (pp. 417-424</a:t>
            </a:r>
            <a:r>
              <a:rPr lang="en-CA" sz="2000" dirty="0" smtClean="0"/>
              <a:t>).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17871133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905000"/>
            <a:ext cx="8229600" cy="1371600"/>
          </a:xfrm>
        </p:spPr>
        <p:txBody>
          <a:bodyPr/>
          <a:lstStyle/>
          <a:p>
            <a:pPr algn="ctr"/>
            <a:r>
              <a:rPr lang="en-US" dirty="0" smtClean="0">
                <a:latin typeface="Cambria" pitchFamily="18" charset="0"/>
              </a:rPr>
              <a:t>Question?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55C107-0430-411B-9B94-9A3A31A9EA70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University of Windsor, School of Computer Science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University of Windsor, School of Computer Science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55C107-0430-411B-9B94-9A3A31A9EA70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/>
          <a:lstStyle/>
          <a:p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doni MT" pitchFamily="18" charset="0"/>
              </a:rPr>
              <a:t>Pruning Strategy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doni MT" pitchFamily="18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2826589" cy="449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1295400"/>
            <a:ext cx="3733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172979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University of Windsor, School of Computer Science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55C107-0430-411B-9B94-9A3A31A9EA70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/>
          <a:lstStyle/>
          <a:p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doni MT" pitchFamily="18" charset="0"/>
              </a:rPr>
              <a:t>Raising Discussion (RD)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doni MT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1371600"/>
            <a:ext cx="3581400" cy="449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04283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791200" y="2780792"/>
            <a:ext cx="3352800" cy="1943608"/>
            <a:chOff x="5562600" y="3733800"/>
            <a:chExt cx="3352800" cy="1943608"/>
          </a:xfrm>
        </p:grpSpPr>
        <p:pic>
          <p:nvPicPr>
            <p:cNvPr id="2050" name="Picture 2" descr="http://relenet.com/images/social-network_illu_farbig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3810000"/>
              <a:ext cx="3028125" cy="1811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6172200" y="3886200"/>
              <a:ext cx="22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 smtClean="0"/>
                <a:t>a</a:t>
              </a:r>
              <a:endParaRPr lang="en-CA" sz="12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83235" y="4343400"/>
              <a:ext cx="22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/>
                <a:t>f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55880" y="3733800"/>
              <a:ext cx="22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 smtClean="0"/>
                <a:t>b</a:t>
              </a:r>
              <a:endParaRPr lang="en-CA" sz="12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916940" y="3914001"/>
              <a:ext cx="22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 smtClean="0"/>
                <a:t>c</a:t>
              </a:r>
              <a:endParaRPr lang="en-CA" sz="12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115300" y="4495800"/>
              <a:ext cx="22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 smtClean="0"/>
                <a:t>d</a:t>
              </a:r>
              <a:endParaRPr lang="en-CA" sz="12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315200" y="4447401"/>
              <a:ext cx="22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 smtClean="0"/>
                <a:t>e</a:t>
              </a:r>
              <a:endParaRPr lang="en-CA" sz="1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783638" y="4925199"/>
              <a:ext cx="22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/>
                <a:t>i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77200" y="4876800"/>
              <a:ext cx="22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/>
                <a:t>j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686800" y="5077552"/>
              <a:ext cx="22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/>
                <a:t>k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696200" y="5400409"/>
              <a:ext cx="22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/>
                <a:t>l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562600" y="4577414"/>
              <a:ext cx="22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/>
                <a:t>g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990705" y="5123410"/>
              <a:ext cx="22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 smtClean="0"/>
                <a:t>h</a:t>
              </a:r>
              <a:endParaRPr lang="en-CA" sz="12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doni MT" pitchFamily="18" charset="0"/>
              </a:rPr>
              <a:t>Representation of Social Network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doni MT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5943600" cy="449580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The structure of a social network most commonly represented as a graph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/>
                      </a:rPr>
                      <m:t>𝐺</m:t>
                    </m:r>
                    <m:r>
                      <a:rPr lang="en-CA" b="0" i="1" smtClean="0">
                        <a:latin typeface="Cambria Math"/>
                      </a:rPr>
                      <m:t>=(</m:t>
                    </m:r>
                    <m:r>
                      <a:rPr lang="en-CA" b="0" i="1" smtClean="0">
                        <a:latin typeface="Cambria Math"/>
                      </a:rPr>
                      <m:t>𝑉</m:t>
                    </m:r>
                    <m:r>
                      <a:rPr lang="en-CA" b="0" i="1" smtClean="0">
                        <a:latin typeface="Cambria Math"/>
                      </a:rPr>
                      <m:t>,</m:t>
                    </m:r>
                    <m:r>
                      <a:rPr lang="en-CA" b="0" i="1" smtClean="0">
                        <a:latin typeface="Cambria Math"/>
                      </a:rPr>
                      <m:t>𝐸</m:t>
                    </m:r>
                    <m:r>
                      <a:rPr lang="en-CA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CA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/>
                          </a:rPr>
                          <m:t>𝑢</m:t>
                        </m:r>
                        <m:r>
                          <a:rPr lang="en-CA" b="0" i="1" smtClean="0">
                            <a:latin typeface="Cambria Math"/>
                          </a:rPr>
                          <m:t>,</m:t>
                        </m:r>
                        <m:r>
                          <a:rPr lang="en-CA" b="0" i="1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CA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CA" b="0" i="1" smtClean="0">
                        <a:latin typeface="Cambria Math"/>
                        <a:ea typeface="Cambria Math"/>
                      </a:rPr>
                      <m:t>𝑉</m:t>
                    </m:r>
                    <m:r>
                      <a:rPr lang="en-CA" b="0" i="1" smtClean="0">
                        <a:latin typeface="Cambria Math"/>
                        <a:ea typeface="Cambria Math"/>
                      </a:rPr>
                      <m:t>: </m:t>
                    </m:r>
                  </m:oMath>
                </a14:m>
                <a:r>
                  <a:rPr lang="en-US" dirty="0" smtClean="0"/>
                  <a:t>a set of nodes represents users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CA" b="0" i="1" smtClean="0">
                        <a:latin typeface="Cambria Math"/>
                      </a:rPr>
                      <m:t>𝐸</m:t>
                    </m:r>
                    <m:r>
                      <a:rPr lang="en-CA" b="0" i="1" smtClean="0">
                        <a:latin typeface="Cambria Math"/>
                      </a:rPr>
                      <m:t> ⊆</m:t>
                    </m:r>
                    <m:d>
                      <m:dPr>
                        <m:begChr m:val="{"/>
                        <m:endChr m:val="}"/>
                        <m:ctrlPr>
                          <a:rPr lang="en-CA" b="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CA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latin typeface="Cambria Math"/>
                              </a:rPr>
                              <m:t>𝑢</m:t>
                            </m:r>
                            <m:r>
                              <a:rPr lang="en-CA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CA" b="0" i="1" smtClean="0">
                                <a:latin typeface="Cambria Math"/>
                              </a:rPr>
                              <m:t>𝑣</m:t>
                            </m:r>
                          </m:e>
                        </m:d>
                      </m:e>
                    </m:d>
                    <m:r>
                      <a:rPr lang="en-CA" b="0" i="1" smtClean="0">
                        <a:latin typeface="Cambria Math"/>
                      </a:rPr>
                      <m:t>: </m:t>
                    </m:r>
                  </m:oMath>
                </a14:m>
                <a:r>
                  <a:rPr lang="en-US" dirty="0" smtClean="0"/>
                  <a:t>a set of interactions between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/>
                  <a:t>e</a:t>
                </a:r>
                <a:r>
                  <a:rPr lang="en-US" dirty="0" smtClean="0"/>
                  <a:t>.g.,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CA" b="0" i="1" smtClean="0">
                        <a:latin typeface="Cambria Math"/>
                      </a:rPr>
                      <m:t>𝑉</m:t>
                    </m:r>
                    <m:r>
                      <a:rPr lang="en-CA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CA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/>
                          </a:rPr>
                          <m:t>𝑎</m:t>
                        </m:r>
                        <m:r>
                          <a:rPr lang="en-CA" b="0" i="1" smtClean="0">
                            <a:latin typeface="Cambria Math"/>
                          </a:rPr>
                          <m:t>,</m:t>
                        </m:r>
                        <m:r>
                          <a:rPr lang="en-CA" b="0" i="1" smtClean="0">
                            <a:latin typeface="Cambria Math"/>
                          </a:rPr>
                          <m:t>𝑏</m:t>
                        </m:r>
                        <m:r>
                          <a:rPr lang="en-CA" b="0" i="1" smtClean="0">
                            <a:latin typeface="Cambria Math"/>
                          </a:rPr>
                          <m:t>,</m:t>
                        </m:r>
                        <m:r>
                          <a:rPr lang="en-CA" b="0" i="1" smtClean="0">
                            <a:latin typeface="Cambria Math"/>
                          </a:rPr>
                          <m:t>𝑐</m:t>
                        </m:r>
                        <m:r>
                          <a:rPr lang="en-CA" b="0" i="1" smtClean="0">
                            <a:latin typeface="Cambria Math"/>
                          </a:rPr>
                          <m:t>,</m:t>
                        </m:r>
                        <m:r>
                          <a:rPr lang="en-CA" b="0" i="1" smtClean="0">
                            <a:latin typeface="Cambria Math"/>
                          </a:rPr>
                          <m:t>𝑑</m:t>
                        </m:r>
                        <m:r>
                          <a:rPr lang="en-CA" b="0" i="1" smtClean="0">
                            <a:latin typeface="Cambria Math"/>
                          </a:rPr>
                          <m:t>,</m:t>
                        </m:r>
                        <m:r>
                          <a:rPr lang="en-CA" b="0" i="1" smtClean="0">
                            <a:latin typeface="Cambria Math"/>
                          </a:rPr>
                          <m:t>𝑒</m:t>
                        </m:r>
                        <m:r>
                          <a:rPr lang="en-CA" b="0" i="1" smtClean="0">
                            <a:latin typeface="Cambria Math"/>
                          </a:rPr>
                          <m:t>,</m:t>
                        </m:r>
                        <m:r>
                          <a:rPr lang="en-CA" b="0" i="1" smtClean="0">
                            <a:latin typeface="Cambria Math"/>
                          </a:rPr>
                          <m:t>𝑓</m:t>
                        </m:r>
                        <m:r>
                          <a:rPr lang="en-CA" b="0" i="1" smtClean="0">
                            <a:latin typeface="Cambria Math"/>
                          </a:rPr>
                          <m:t>,</m:t>
                        </m:r>
                        <m:r>
                          <a:rPr lang="en-CA" b="0" i="1" smtClean="0">
                            <a:latin typeface="Cambria Math"/>
                          </a:rPr>
                          <m:t>𝑔</m:t>
                        </m:r>
                        <m:r>
                          <a:rPr lang="en-CA" b="0" i="1" smtClean="0">
                            <a:latin typeface="Cambria Math"/>
                          </a:rPr>
                          <m:t>,</m:t>
                        </m:r>
                        <m:r>
                          <a:rPr lang="en-CA" b="0" i="1" smtClean="0">
                            <a:latin typeface="Cambria Math"/>
                          </a:rPr>
                          <m:t>h</m:t>
                        </m:r>
                        <m:r>
                          <a:rPr lang="en-CA" b="0" i="1" smtClean="0">
                            <a:latin typeface="Cambria Math"/>
                          </a:rPr>
                          <m:t>,</m:t>
                        </m:r>
                        <m:r>
                          <a:rPr lang="en-CA" b="0" i="1" smtClean="0">
                            <a:latin typeface="Cambria Math"/>
                          </a:rPr>
                          <m:t>𝑖</m:t>
                        </m:r>
                        <m:r>
                          <a:rPr lang="en-CA" b="0" i="1" smtClean="0">
                            <a:latin typeface="Cambria Math"/>
                          </a:rPr>
                          <m:t>,</m:t>
                        </m:r>
                        <m:r>
                          <a:rPr lang="en-CA" b="0" i="1" smtClean="0">
                            <a:latin typeface="Cambria Math"/>
                          </a:rPr>
                          <m:t>𝑗</m:t>
                        </m:r>
                        <m:r>
                          <a:rPr lang="en-CA" b="0" i="1" smtClean="0">
                            <a:latin typeface="Cambria Math"/>
                          </a:rPr>
                          <m:t>,</m:t>
                        </m:r>
                        <m:r>
                          <a:rPr lang="en-CA" b="0" i="1" smtClean="0">
                            <a:latin typeface="Cambria Math"/>
                          </a:rPr>
                          <m:t>𝑘</m:t>
                        </m:r>
                        <m:r>
                          <a:rPr lang="en-CA" b="0" i="1" smtClean="0">
                            <a:latin typeface="Cambria Math"/>
                          </a:rPr>
                          <m:t>,</m:t>
                        </m:r>
                        <m:r>
                          <a:rPr lang="en-CA" b="0" i="1" smtClean="0">
                            <a:latin typeface="Cambria Math"/>
                          </a:rPr>
                          <m:t>𝑙</m:t>
                        </m:r>
                      </m:e>
                    </m:d>
                  </m:oMath>
                </a14:m>
                <a:endParaRPr lang="en-CA" b="0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CA" b="0" i="1" smtClean="0">
                        <a:latin typeface="Cambria Math"/>
                      </a:rPr>
                      <m:t>𝐸</m:t>
                    </m:r>
                    <m:r>
                      <a:rPr lang="en-CA" b="0" i="1" smtClean="0">
                        <a:latin typeface="Cambria Math"/>
                      </a:rPr>
                      <m:t>={</m:t>
                    </m:r>
                    <m:d>
                      <m:dPr>
                        <m:ctrlPr>
                          <a:rPr lang="en-CA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/>
                          </a:rPr>
                          <m:t>𝑎</m:t>
                        </m:r>
                        <m:r>
                          <a:rPr lang="en-CA" b="0" i="1" smtClean="0">
                            <a:latin typeface="Cambria Math"/>
                          </a:rPr>
                          <m:t>,</m:t>
                        </m:r>
                        <m:r>
                          <a:rPr lang="en-CA" b="0" i="1" smtClean="0">
                            <a:latin typeface="Cambria Math"/>
                          </a:rPr>
                          <m:t>𝑐</m:t>
                        </m:r>
                      </m:e>
                    </m:d>
                    <m:r>
                      <a:rPr lang="en-CA" b="0" i="1" smtClean="0"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en-CA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/>
                          </a:rPr>
                          <m:t>𝑎</m:t>
                        </m:r>
                        <m:r>
                          <a:rPr lang="en-CA" b="0" i="1" smtClean="0">
                            <a:latin typeface="Cambria Math"/>
                          </a:rPr>
                          <m:t>,</m:t>
                        </m:r>
                        <m:r>
                          <a:rPr lang="en-CA" b="0" i="1" smtClean="0">
                            <a:latin typeface="Cambria Math"/>
                          </a:rPr>
                          <m:t>𝑔</m:t>
                        </m:r>
                      </m:e>
                    </m:d>
                    <m:r>
                      <a:rPr lang="en-CA" b="0" i="1" smtClean="0"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en-CA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/>
                          </a:rPr>
                          <m:t>𝑐</m:t>
                        </m:r>
                        <m:r>
                          <a:rPr lang="en-CA" b="0" i="1" smtClean="0">
                            <a:latin typeface="Cambria Math"/>
                          </a:rPr>
                          <m:t>,</m:t>
                        </m:r>
                        <m:r>
                          <a:rPr lang="en-CA" b="0" i="1" smtClean="0">
                            <a:latin typeface="Cambria Math"/>
                          </a:rPr>
                          <m:t>𝑒</m:t>
                        </m:r>
                      </m:e>
                    </m:d>
                    <m:r>
                      <a:rPr lang="en-CA" b="0" i="1" smtClean="0"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en-CA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/>
                          </a:rPr>
                          <m:t>𝑐</m:t>
                        </m:r>
                        <m:r>
                          <a:rPr lang="en-CA" b="0" i="1" smtClean="0">
                            <a:latin typeface="Cambria Math"/>
                          </a:rPr>
                          <m:t>,</m:t>
                        </m:r>
                        <m:r>
                          <a:rPr lang="en-CA" b="0" i="1" smtClean="0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CA" b="0" i="1" smtClean="0">
                        <a:latin typeface="Cambria Math"/>
                      </a:rPr>
                      <m:t>…</m:t>
                    </m:r>
                    <m:d>
                      <m:dPr>
                        <m:ctrlPr>
                          <a:rPr lang="en-CA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/>
                          </a:rPr>
                          <m:t>𝑗</m:t>
                        </m:r>
                        <m:r>
                          <a:rPr lang="en-CA" b="0" i="1" smtClean="0">
                            <a:latin typeface="Cambria Math"/>
                          </a:rPr>
                          <m:t>,</m:t>
                        </m:r>
                        <m:r>
                          <a:rPr lang="en-CA" b="0" i="1" smtClean="0">
                            <a:latin typeface="Cambria Math"/>
                          </a:rPr>
                          <m:t>𝑙</m:t>
                        </m:r>
                      </m:e>
                    </m:d>
                    <m:r>
                      <a:rPr lang="en-CA" b="0" i="1" smtClean="0">
                        <a:latin typeface="Cambria Math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5943600" cy="4495800"/>
              </a:xfrm>
              <a:blipFill rotWithShape="1">
                <a:blip r:embed="rId3"/>
                <a:stretch>
                  <a:fillRect l="-1128" t="-1626" r="-205" b="-135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University of Windsor, School of Computer Science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55C107-0430-411B-9B94-9A3A31A9EA7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1635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715000" y="3200400"/>
            <a:ext cx="3352800" cy="1943608"/>
            <a:chOff x="5562600" y="3733800"/>
            <a:chExt cx="3352800" cy="1943608"/>
          </a:xfrm>
        </p:grpSpPr>
        <p:pic>
          <p:nvPicPr>
            <p:cNvPr id="2050" name="Picture 2" descr="http://relenet.com/images/social-network_illu_farbig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3810000"/>
              <a:ext cx="3028125" cy="1811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6172200" y="3886200"/>
              <a:ext cx="22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 smtClean="0"/>
                <a:t>a</a:t>
              </a:r>
              <a:endParaRPr lang="en-CA" sz="12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83235" y="4343400"/>
              <a:ext cx="22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/>
                <a:t>f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55880" y="3733800"/>
              <a:ext cx="22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 smtClean="0"/>
                <a:t>b</a:t>
              </a:r>
              <a:endParaRPr lang="en-CA" sz="12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916940" y="3914001"/>
              <a:ext cx="22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 smtClean="0"/>
                <a:t>c</a:t>
              </a:r>
              <a:endParaRPr lang="en-CA" sz="12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115300" y="4495800"/>
              <a:ext cx="22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 smtClean="0"/>
                <a:t>d</a:t>
              </a:r>
              <a:endParaRPr lang="en-CA" sz="12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315200" y="4447401"/>
              <a:ext cx="22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 smtClean="0"/>
                <a:t>e</a:t>
              </a:r>
              <a:endParaRPr lang="en-CA" sz="1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783638" y="4925199"/>
              <a:ext cx="22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/>
                <a:t>i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77200" y="4876800"/>
              <a:ext cx="22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/>
                <a:t>j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686800" y="5077552"/>
              <a:ext cx="22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/>
                <a:t>k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696200" y="5400409"/>
              <a:ext cx="22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/>
                <a:t>l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562600" y="4577414"/>
              <a:ext cx="22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/>
                <a:t>g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990705" y="5123410"/>
              <a:ext cx="22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 smtClean="0"/>
                <a:t>h</a:t>
              </a:r>
              <a:endParaRPr lang="en-CA" sz="12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doni MT" pitchFamily="18" charset="0"/>
              </a:rPr>
              <a:t>Representation of Social Network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doni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943600" cy="4495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interactions between users can be:</a:t>
            </a:r>
          </a:p>
          <a:p>
            <a:pPr lvl="1"/>
            <a:r>
              <a:rPr lang="en-US" dirty="0" smtClean="0"/>
              <a:t>Explicit: </a:t>
            </a:r>
          </a:p>
          <a:p>
            <a:pPr lvl="2"/>
            <a:r>
              <a:rPr lang="en-US" dirty="0" smtClean="0"/>
              <a:t>“join” a group</a:t>
            </a:r>
          </a:p>
          <a:p>
            <a:pPr lvl="2"/>
            <a:r>
              <a:rPr lang="en-US" dirty="0" smtClean="0"/>
              <a:t>“like” a page</a:t>
            </a:r>
          </a:p>
          <a:p>
            <a:pPr lvl="2"/>
            <a:r>
              <a:rPr lang="en-US" dirty="0" smtClean="0"/>
              <a:t>“follow” a topic</a:t>
            </a:r>
          </a:p>
          <a:p>
            <a:pPr lvl="2"/>
            <a:r>
              <a:rPr lang="en-US" dirty="0" smtClean="0"/>
              <a:t>accept a “friendship” request</a:t>
            </a:r>
          </a:p>
          <a:p>
            <a:pPr lvl="1"/>
            <a:r>
              <a:rPr lang="en-US" dirty="0" smtClean="0"/>
              <a:t>Implicit: identified from user’s repeated activity</a:t>
            </a:r>
          </a:p>
          <a:p>
            <a:pPr lvl="2"/>
            <a:r>
              <a:rPr lang="en-US" dirty="0" smtClean="0"/>
              <a:t>Voting </a:t>
            </a:r>
          </a:p>
          <a:p>
            <a:pPr lvl="2"/>
            <a:r>
              <a:rPr lang="en-US" dirty="0" smtClean="0"/>
              <a:t>Sharing</a:t>
            </a:r>
          </a:p>
          <a:p>
            <a:pPr lvl="2"/>
            <a:r>
              <a:rPr lang="en-US" dirty="0" smtClean="0"/>
              <a:t>Bookmarking</a:t>
            </a:r>
          </a:p>
          <a:p>
            <a:pPr lvl="2"/>
            <a:r>
              <a:rPr lang="en-US" dirty="0" smtClean="0"/>
              <a:t>Tagging</a:t>
            </a:r>
          </a:p>
          <a:p>
            <a:pPr lvl="2"/>
            <a:r>
              <a:rPr lang="en-US" dirty="0" smtClean="0"/>
              <a:t>Commenting items shared from a specific user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University of Windsor, School of Computer Science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55C107-0430-411B-9B94-9A3A31A9EA7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4078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University of Windsor, School of Computer Science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55C107-0430-411B-9B94-9A3A31A9EA7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doni MT" pitchFamily="18" charset="0"/>
              </a:rPr>
              <a:t>Example of Social Network Webpage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doni MT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77174"/>
            <a:ext cx="7086600" cy="486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38334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doni MT" pitchFamily="18" charset="0"/>
              </a:rPr>
              <a:t>Types of Social Networks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doni MT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University of Windsor, School of Computer Science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55C107-0430-411B-9B94-9A3A31A9EA70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916" y="1828800"/>
            <a:ext cx="258127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963585" y="4086225"/>
            <a:ext cx="2476500" cy="1989166"/>
            <a:chOff x="963585" y="4086225"/>
            <a:chExt cx="2476500" cy="1989166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7185" y="4086225"/>
              <a:ext cx="342900" cy="514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1835" y="4267200"/>
              <a:ext cx="342900" cy="514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8450" y="4876800"/>
              <a:ext cx="342900" cy="514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5561041"/>
              <a:ext cx="342900" cy="514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2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7157" y="5543550"/>
              <a:ext cx="342900" cy="514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3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3585" y="5029200"/>
              <a:ext cx="342900" cy="514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4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4086225"/>
              <a:ext cx="342900" cy="514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6" name="Straight Arrow Connector 25"/>
            <p:cNvCxnSpPr>
              <a:stCxn id="3084" idx="3"/>
              <a:endCxn id="3079" idx="1"/>
            </p:cNvCxnSpPr>
            <p:nvPr/>
          </p:nvCxnSpPr>
          <p:spPr bwMode="auto">
            <a:xfrm>
              <a:off x="1866900" y="4343400"/>
              <a:ext cx="334935" cy="18097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9" name="Straight Arrow Connector 28"/>
            <p:cNvCxnSpPr>
              <a:stCxn id="3083" idx="0"/>
              <a:endCxn id="3084" idx="1"/>
            </p:cNvCxnSpPr>
            <p:nvPr/>
          </p:nvCxnSpPr>
          <p:spPr bwMode="auto">
            <a:xfrm flipV="1">
              <a:off x="1135035" y="4343400"/>
              <a:ext cx="388965" cy="6858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1" name="Straight Arrow Connector 30"/>
            <p:cNvCxnSpPr>
              <a:stCxn id="3079" idx="3"/>
              <a:endCxn id="3078" idx="1"/>
            </p:cNvCxnSpPr>
            <p:nvPr/>
          </p:nvCxnSpPr>
          <p:spPr bwMode="auto">
            <a:xfrm flipV="1">
              <a:off x="2544735" y="4343400"/>
              <a:ext cx="552450" cy="18097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49" name="Straight Arrow Connector 2048"/>
            <p:cNvCxnSpPr>
              <a:stCxn id="3083" idx="2"/>
              <a:endCxn id="3082" idx="1"/>
            </p:cNvCxnSpPr>
            <p:nvPr/>
          </p:nvCxnSpPr>
          <p:spPr bwMode="auto">
            <a:xfrm>
              <a:off x="1135035" y="5543550"/>
              <a:ext cx="712122" cy="25717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52" name="Straight Arrow Connector 2051"/>
            <p:cNvCxnSpPr>
              <a:stCxn id="3082" idx="0"/>
              <a:endCxn id="3079" idx="2"/>
            </p:cNvCxnSpPr>
            <p:nvPr/>
          </p:nvCxnSpPr>
          <p:spPr bwMode="auto">
            <a:xfrm flipV="1">
              <a:off x="2018607" y="4781550"/>
              <a:ext cx="354678" cy="762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54" name="Straight Arrow Connector 2053"/>
            <p:cNvCxnSpPr>
              <a:stCxn id="3081" idx="0"/>
              <a:endCxn id="3080" idx="2"/>
            </p:cNvCxnSpPr>
            <p:nvPr/>
          </p:nvCxnSpPr>
          <p:spPr bwMode="auto">
            <a:xfrm flipV="1">
              <a:off x="2838450" y="5391150"/>
              <a:ext cx="171450" cy="16989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56" name="Straight Arrow Connector 2055"/>
            <p:cNvCxnSpPr>
              <a:stCxn id="3081" idx="1"/>
              <a:endCxn id="3082" idx="3"/>
            </p:cNvCxnSpPr>
            <p:nvPr/>
          </p:nvCxnSpPr>
          <p:spPr bwMode="auto">
            <a:xfrm flipH="1" flipV="1">
              <a:off x="2190057" y="5800725"/>
              <a:ext cx="476943" cy="1749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58" name="Straight Arrow Connector 2057"/>
            <p:cNvCxnSpPr>
              <a:stCxn id="3081" idx="0"/>
            </p:cNvCxnSpPr>
            <p:nvPr/>
          </p:nvCxnSpPr>
          <p:spPr bwMode="auto">
            <a:xfrm flipH="1" flipV="1">
              <a:off x="2544735" y="4781550"/>
              <a:ext cx="293715" cy="77949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059" name="TextBox 2058"/>
            <p:cNvSpPr txBox="1"/>
            <p:nvPr/>
          </p:nvSpPr>
          <p:spPr>
            <a:xfrm>
              <a:off x="1143000" y="4473773"/>
              <a:ext cx="2718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400" dirty="0" smtClean="0"/>
                <a:t>-</a:t>
              </a:r>
              <a:endParaRPr lang="en-CA" sz="14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924175" y="5377090"/>
              <a:ext cx="2718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400" dirty="0"/>
                <a:t>+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329469" y="5564088"/>
              <a:ext cx="2718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400" dirty="0" smtClean="0"/>
                <a:t>-</a:t>
              </a:r>
              <a:endParaRPr lang="en-CA" sz="14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355148" y="5410200"/>
              <a:ext cx="2718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400" dirty="0"/>
                <a:t>+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981200" y="5052893"/>
              <a:ext cx="2718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400" dirty="0" smtClean="0"/>
                <a:t>-</a:t>
              </a:r>
              <a:endParaRPr lang="en-CA" sz="14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438400" y="5027122"/>
              <a:ext cx="2718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400" dirty="0"/>
                <a:t>+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601365" y="4214141"/>
              <a:ext cx="2718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400" dirty="0" smtClean="0"/>
                <a:t>+</a:t>
              </a:r>
              <a:endParaRPr lang="en-CA" sz="14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909159" y="4165996"/>
              <a:ext cx="2718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400" dirty="0"/>
                <a:t>+</a:t>
              </a:r>
            </a:p>
          </p:txBody>
        </p:sp>
      </p:grpSp>
      <p:pic>
        <p:nvPicPr>
          <p:cNvPr id="63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748" y="4038167"/>
            <a:ext cx="3429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00" y="5157787"/>
            <a:ext cx="3429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127394"/>
            <a:ext cx="3429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553" y="3919537"/>
            <a:ext cx="3429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295342"/>
            <a:ext cx="3429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119915"/>
            <a:ext cx="3429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61" name="Straight Arrow Connector 2060"/>
          <p:cNvCxnSpPr>
            <a:stCxn id="63" idx="1"/>
            <a:endCxn id="69" idx="0"/>
          </p:cNvCxnSpPr>
          <p:nvPr/>
        </p:nvCxnSpPr>
        <p:spPr bwMode="auto">
          <a:xfrm flipH="1">
            <a:off x="4743450" y="4295342"/>
            <a:ext cx="238298" cy="82457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63" name="Straight Arrow Connector 2062"/>
          <p:cNvCxnSpPr>
            <a:stCxn id="63" idx="3"/>
            <a:endCxn id="68" idx="1"/>
          </p:cNvCxnSpPr>
          <p:nvPr/>
        </p:nvCxnSpPr>
        <p:spPr bwMode="auto">
          <a:xfrm>
            <a:off x="5324648" y="4295342"/>
            <a:ext cx="1076152" cy="2571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67" name="Straight Arrow Connector 2066"/>
          <p:cNvCxnSpPr>
            <a:stCxn id="66" idx="3"/>
            <a:endCxn id="65" idx="1"/>
          </p:cNvCxnSpPr>
          <p:nvPr/>
        </p:nvCxnSpPr>
        <p:spPr bwMode="auto">
          <a:xfrm>
            <a:off x="6210300" y="5384569"/>
            <a:ext cx="1295400" cy="3039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69" name="Straight Arrow Connector 2068"/>
          <p:cNvCxnSpPr>
            <a:stCxn id="68" idx="3"/>
            <a:endCxn id="67" idx="1"/>
          </p:cNvCxnSpPr>
          <p:nvPr/>
        </p:nvCxnSpPr>
        <p:spPr bwMode="auto">
          <a:xfrm flipV="1">
            <a:off x="6743700" y="4176712"/>
            <a:ext cx="518853" cy="37580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71" name="Straight Arrow Connector 2070"/>
          <p:cNvCxnSpPr>
            <a:stCxn id="69" idx="3"/>
            <a:endCxn id="66" idx="1"/>
          </p:cNvCxnSpPr>
          <p:nvPr/>
        </p:nvCxnSpPr>
        <p:spPr bwMode="auto">
          <a:xfrm>
            <a:off x="4914900" y="5377090"/>
            <a:ext cx="952500" cy="747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73" name="Straight Arrow Connector 2072"/>
          <p:cNvCxnSpPr>
            <a:stCxn id="66" idx="3"/>
            <a:endCxn id="67" idx="2"/>
          </p:cNvCxnSpPr>
          <p:nvPr/>
        </p:nvCxnSpPr>
        <p:spPr bwMode="auto">
          <a:xfrm flipV="1">
            <a:off x="6210300" y="4433887"/>
            <a:ext cx="1223703" cy="95068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77" name="TextBox 2076"/>
          <p:cNvSpPr txBox="1"/>
          <p:nvPr/>
        </p:nvSpPr>
        <p:spPr>
          <a:xfrm>
            <a:off x="4549051" y="4643050"/>
            <a:ext cx="62709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sz="1200" dirty="0" smtClean="0"/>
              <a:t>Phone</a:t>
            </a:r>
            <a:endParaRPr lang="en-CA" sz="1200" dirty="0"/>
          </a:p>
        </p:txBody>
      </p:sp>
      <p:sp>
        <p:nvSpPr>
          <p:cNvPr id="88" name="TextBox 87"/>
          <p:cNvSpPr txBox="1"/>
          <p:nvPr/>
        </p:nvSpPr>
        <p:spPr>
          <a:xfrm>
            <a:off x="5444313" y="4267200"/>
            <a:ext cx="62709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sz="1200" dirty="0" smtClean="0"/>
              <a:t>Phone</a:t>
            </a:r>
            <a:endParaRPr lang="en-CA" sz="1200" dirty="0"/>
          </a:p>
        </p:txBody>
      </p:sp>
      <p:sp>
        <p:nvSpPr>
          <p:cNvPr id="89" name="TextBox 88"/>
          <p:cNvSpPr txBox="1"/>
          <p:nvPr/>
        </p:nvSpPr>
        <p:spPr>
          <a:xfrm>
            <a:off x="5030931" y="5257800"/>
            <a:ext cx="56778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sz="1200" dirty="0" smtClean="0"/>
              <a:t>Email</a:t>
            </a:r>
            <a:endParaRPr lang="en-CA" sz="1200" dirty="0"/>
          </a:p>
        </p:txBody>
      </p:sp>
      <p:sp>
        <p:nvSpPr>
          <p:cNvPr id="90" name="TextBox 89"/>
          <p:cNvSpPr txBox="1"/>
          <p:nvPr/>
        </p:nvSpPr>
        <p:spPr>
          <a:xfrm>
            <a:off x="6689578" y="4267200"/>
            <a:ext cx="522900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sz="1050" dirty="0" smtClean="0"/>
              <a:t>Email</a:t>
            </a:r>
            <a:endParaRPr lang="en-CA" sz="1050" dirty="0"/>
          </a:p>
        </p:txBody>
      </p:sp>
      <p:sp>
        <p:nvSpPr>
          <p:cNvPr id="91" name="TextBox 90"/>
          <p:cNvSpPr txBox="1"/>
          <p:nvPr/>
        </p:nvSpPr>
        <p:spPr>
          <a:xfrm>
            <a:off x="6400800" y="4885724"/>
            <a:ext cx="83227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sz="1200" dirty="0" smtClean="0"/>
              <a:t>In-person</a:t>
            </a:r>
            <a:endParaRPr lang="en-CA" sz="1200" dirty="0"/>
          </a:p>
        </p:txBody>
      </p:sp>
      <p:sp>
        <p:nvSpPr>
          <p:cNvPr id="92" name="TextBox 91"/>
          <p:cNvSpPr txBox="1"/>
          <p:nvPr/>
        </p:nvSpPr>
        <p:spPr>
          <a:xfrm>
            <a:off x="6482921" y="5261265"/>
            <a:ext cx="83227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sz="1200" dirty="0" smtClean="0"/>
              <a:t>In-person</a:t>
            </a:r>
            <a:endParaRPr lang="en-CA" sz="1200" dirty="0"/>
          </a:p>
        </p:txBody>
      </p:sp>
      <p:sp>
        <p:nvSpPr>
          <p:cNvPr id="2078" name="TextBox 2077"/>
          <p:cNvSpPr txBox="1"/>
          <p:nvPr/>
        </p:nvSpPr>
        <p:spPr>
          <a:xfrm>
            <a:off x="1909160" y="1752600"/>
            <a:ext cx="12721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 smtClean="0">
                <a:solidFill>
                  <a:srgbClr val="00B0F0"/>
                </a:solidFill>
              </a:rPr>
              <a:t>Friendship network</a:t>
            </a:r>
            <a:endParaRPr lang="en-CA" sz="1000" dirty="0">
              <a:solidFill>
                <a:srgbClr val="00B0F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592135" y="3797811"/>
            <a:ext cx="1272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 smtClean="0">
                <a:solidFill>
                  <a:srgbClr val="00B0F0"/>
                </a:solidFill>
              </a:rPr>
              <a:t>Communication network</a:t>
            </a:r>
            <a:endParaRPr lang="en-CA" sz="1000" dirty="0">
              <a:solidFill>
                <a:srgbClr val="00B0F0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135507" y="3796426"/>
            <a:ext cx="12721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 smtClean="0">
                <a:solidFill>
                  <a:srgbClr val="00B0F0"/>
                </a:solidFill>
              </a:rPr>
              <a:t>Trust network</a:t>
            </a:r>
            <a:endParaRPr lang="en-CA" sz="1000" dirty="0">
              <a:solidFill>
                <a:srgbClr val="00B0F0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038850" y="1582579"/>
            <a:ext cx="15666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 smtClean="0">
                <a:solidFill>
                  <a:srgbClr val="00B0F0"/>
                </a:solidFill>
              </a:rPr>
              <a:t>Collaboration network</a:t>
            </a:r>
            <a:endParaRPr lang="en-CA" sz="1000" dirty="0">
              <a:solidFill>
                <a:srgbClr val="00B0F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66800" y="2040496"/>
            <a:ext cx="2373285" cy="1617104"/>
            <a:chOff x="1066800" y="2040496"/>
            <a:chExt cx="2373285" cy="1617104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6485" y="2040496"/>
              <a:ext cx="2133600" cy="1617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066800" y="2057400"/>
              <a:ext cx="6094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000" dirty="0" smtClean="0"/>
                <a:t>George</a:t>
              </a:r>
              <a:endParaRPr lang="en-CA" sz="1000" dirty="0"/>
            </a:p>
          </p:txBody>
        </p:sp>
      </p:grpSp>
      <p:sp>
        <p:nvSpPr>
          <p:cNvPr id="9" name="Rectangle 8"/>
          <p:cNvSpPr/>
          <p:nvPr/>
        </p:nvSpPr>
        <p:spPr bwMode="auto">
          <a:xfrm>
            <a:off x="963585" y="1705689"/>
            <a:ext cx="2770215" cy="2028111"/>
          </a:xfrm>
          <a:prstGeom prst="rect">
            <a:avLst/>
          </a:prstGeom>
          <a:solidFill>
            <a:srgbClr val="C00000">
              <a:alpha val="20000"/>
            </a:srgbClr>
          </a:solidFill>
          <a:ln w="9525" cap="flat" cmpd="sng" algn="ctr">
            <a:solidFill>
              <a:srgbClr val="DE6D1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6693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doni MT" pitchFamily="18" charset="0"/>
              </a:rPr>
              <a:t>Mining Social Network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doni MT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University of Windsor, School of Computer Science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55C107-0430-411B-9B94-9A3A31A9EA7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667000" y="1447800"/>
            <a:ext cx="3276600" cy="36933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Data Mining in Social Network</a:t>
            </a:r>
            <a:endParaRPr lang="en-CA" dirty="0"/>
          </a:p>
        </p:txBody>
      </p:sp>
      <p:sp>
        <p:nvSpPr>
          <p:cNvPr id="20" name="TextBox 19"/>
          <p:cNvSpPr txBox="1"/>
          <p:nvPr/>
        </p:nvSpPr>
        <p:spPr>
          <a:xfrm>
            <a:off x="1066800" y="3352800"/>
            <a:ext cx="2514600" cy="1569660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Predictive</a:t>
            </a:r>
          </a:p>
          <a:p>
            <a:pPr algn="ctr"/>
            <a:r>
              <a:rPr lang="en-CA" dirty="0" smtClean="0"/>
              <a:t>e.g., Link Prediction (Friends you may know)</a:t>
            </a:r>
          </a:p>
          <a:p>
            <a:pPr algn="ctr"/>
            <a:r>
              <a:rPr lang="en-CA" dirty="0" smtClean="0"/>
              <a:t>Data mining approach: Classification</a:t>
            </a:r>
            <a:endParaRPr lang="en-CA" dirty="0"/>
          </a:p>
        </p:txBody>
      </p:sp>
      <p:sp>
        <p:nvSpPr>
          <p:cNvPr id="21" name="TextBox 20"/>
          <p:cNvSpPr txBox="1"/>
          <p:nvPr/>
        </p:nvSpPr>
        <p:spPr>
          <a:xfrm>
            <a:off x="5105400" y="3352800"/>
            <a:ext cx="2743200" cy="1569660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Descriptive</a:t>
            </a:r>
          </a:p>
          <a:p>
            <a:pPr algn="ctr"/>
            <a:r>
              <a:rPr lang="en-CA" dirty="0" smtClean="0"/>
              <a:t>e.g., Group detection</a:t>
            </a:r>
          </a:p>
          <a:p>
            <a:pPr algn="ctr"/>
            <a:r>
              <a:rPr lang="en-CA" dirty="0" smtClean="0"/>
              <a:t>Data mining approach: Clustering, </a:t>
            </a:r>
            <a:r>
              <a:rPr lang="en-CA" dirty="0">
                <a:solidFill>
                  <a:srgbClr val="FFFF00"/>
                </a:solidFill>
              </a:rPr>
              <a:t>S</a:t>
            </a:r>
            <a:r>
              <a:rPr lang="en-CA" dirty="0" smtClean="0">
                <a:solidFill>
                  <a:srgbClr val="FFFF00"/>
                </a:solidFill>
              </a:rPr>
              <a:t>upervised classification</a:t>
            </a:r>
            <a:endParaRPr lang="en-CA" dirty="0">
              <a:solidFill>
                <a:srgbClr val="FFFF00"/>
              </a:solidFill>
            </a:endParaRPr>
          </a:p>
        </p:txBody>
      </p:sp>
      <p:cxnSp>
        <p:nvCxnSpPr>
          <p:cNvPr id="23" name="Straight Arrow Connector 22"/>
          <p:cNvCxnSpPr>
            <a:endCxn id="20" idx="0"/>
          </p:cNvCxnSpPr>
          <p:nvPr/>
        </p:nvCxnSpPr>
        <p:spPr bwMode="auto">
          <a:xfrm flipH="1">
            <a:off x="2324100" y="1817132"/>
            <a:ext cx="1981200" cy="153566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9999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4305300" y="1817132"/>
            <a:ext cx="2171700" cy="153566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9999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0639858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INEDINNAVIGATOR" val="False"/>
  <p:tag name="BRANCHTO" val="0"/>
</p:tagLst>
</file>

<file path=ppt/theme/theme1.xml><?xml version="1.0" encoding="utf-8"?>
<a:theme xmlns:a="http://schemas.openxmlformats.org/drawingml/2006/main" name="Grant proposa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Grant proposal</Template>
  <TotalTime>3424</TotalTime>
  <Words>3953</Words>
  <Application>Microsoft Office PowerPoint</Application>
  <PresentationFormat>On-screen Show (4:3)</PresentationFormat>
  <Paragraphs>634</Paragraphs>
  <Slides>45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Grant proposal</vt:lpstr>
      <vt:lpstr>Social Network Opinion and Posts Mining for Community Preference Discovery</vt:lpstr>
      <vt:lpstr>Outline</vt:lpstr>
      <vt:lpstr>Data Mining</vt:lpstr>
      <vt:lpstr>Social Network</vt:lpstr>
      <vt:lpstr>Representation of Social Network</vt:lpstr>
      <vt:lpstr>Representation of Social Network</vt:lpstr>
      <vt:lpstr>Example of Social Network Webpage</vt:lpstr>
      <vt:lpstr>Types of Social Networks</vt:lpstr>
      <vt:lpstr>Mining Social Network</vt:lpstr>
      <vt:lpstr>Mining Social Network (why&amp; where?)</vt:lpstr>
      <vt:lpstr>Viral Marketing</vt:lpstr>
      <vt:lpstr>Issues and Challenges</vt:lpstr>
      <vt:lpstr>Motivation</vt:lpstr>
      <vt:lpstr>Motivation</vt:lpstr>
      <vt:lpstr>PowerPoint Presentation</vt:lpstr>
      <vt:lpstr>Interest Networks</vt:lpstr>
      <vt:lpstr>PowerPoint Presentation</vt:lpstr>
      <vt:lpstr>Thesis Problem</vt:lpstr>
      <vt:lpstr>Thesis Contribution</vt:lpstr>
      <vt:lpstr>Related Works</vt:lpstr>
      <vt:lpstr>Related Works</vt:lpstr>
      <vt:lpstr>Related Works</vt:lpstr>
      <vt:lpstr>Proposed Solution</vt:lpstr>
      <vt:lpstr>Proposed Solution</vt:lpstr>
      <vt:lpstr>Proposed Solution</vt:lpstr>
      <vt:lpstr>PowerPoint Presentation</vt:lpstr>
      <vt:lpstr>Topic-Post Distribution (TPD) Model</vt:lpstr>
      <vt:lpstr>Topic-Post Distribution (TPD) Model</vt:lpstr>
      <vt:lpstr>TPD – Running Example</vt:lpstr>
      <vt:lpstr>Topic-Post Distribution (TPD) Model</vt:lpstr>
      <vt:lpstr>PowerPoint Presentation</vt:lpstr>
      <vt:lpstr>TPD – Running Example</vt:lpstr>
      <vt:lpstr>Post-Comment Polarity Miner  (PCP-Miner)</vt:lpstr>
      <vt:lpstr>PowerPoint Presentation</vt:lpstr>
      <vt:lpstr>PowerPoint Presentation</vt:lpstr>
      <vt:lpstr>Post-Comment Polarity Miner  (PCP-Miner)</vt:lpstr>
      <vt:lpstr>Post-Comment Polarity Miner  (PCP-Miner)</vt:lpstr>
      <vt:lpstr>Post-Comment Polarity Miner  (PCP-Miner)</vt:lpstr>
      <vt:lpstr>Opinion Based IM (OBIM)</vt:lpstr>
      <vt:lpstr>Opinion Based IM (OBIM)</vt:lpstr>
      <vt:lpstr>Proposed Timeline</vt:lpstr>
      <vt:lpstr>References </vt:lpstr>
      <vt:lpstr>Question?</vt:lpstr>
      <vt:lpstr>Pruning Strategy</vt:lpstr>
      <vt:lpstr>Raising Discussion (RD)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Network Opinion and Posts Mining for Community Preference Discovery</dc:title>
  <dc:creator>hp</dc:creator>
  <cp:lastModifiedBy>Mumut</cp:lastModifiedBy>
  <cp:revision>211</cp:revision>
  <cp:lastPrinted>2012-12-10T17:38:53Z</cp:lastPrinted>
  <dcterms:created xsi:type="dcterms:W3CDTF">2012-11-25T15:10:53Z</dcterms:created>
  <dcterms:modified xsi:type="dcterms:W3CDTF">2012-12-10T18:26:11Z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TC060891601033</vt:lpwstr>
  </property>
</Properties>
</file>