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6"/>
  </p:notesMasterIdLst>
  <p:handoutMasterIdLst>
    <p:handoutMasterId r:id="rId47"/>
  </p:handoutMasterIdLst>
  <p:sldIdLst>
    <p:sldId id="264" r:id="rId2"/>
    <p:sldId id="265" r:id="rId3"/>
    <p:sldId id="272" r:id="rId4"/>
    <p:sldId id="274" r:id="rId5"/>
    <p:sldId id="277" r:id="rId6"/>
    <p:sldId id="283" r:id="rId7"/>
    <p:sldId id="278" r:id="rId8"/>
    <p:sldId id="279" r:id="rId9"/>
    <p:sldId id="280" r:id="rId10"/>
    <p:sldId id="320" r:id="rId11"/>
    <p:sldId id="281" r:id="rId12"/>
    <p:sldId id="282" r:id="rId13"/>
    <p:sldId id="284" r:id="rId14"/>
    <p:sldId id="321" r:id="rId15"/>
    <p:sldId id="322" r:id="rId16"/>
    <p:sldId id="323" r:id="rId17"/>
    <p:sldId id="293" r:id="rId18"/>
    <p:sldId id="333" r:id="rId19"/>
    <p:sldId id="294" r:id="rId20"/>
    <p:sldId id="336" r:id="rId21"/>
    <p:sldId id="296" r:id="rId22"/>
    <p:sldId id="337" r:id="rId23"/>
    <p:sldId id="302" r:id="rId24"/>
    <p:sldId id="338" r:id="rId25"/>
    <p:sldId id="300" r:id="rId26"/>
    <p:sldId id="339" r:id="rId27"/>
    <p:sldId id="301" r:id="rId28"/>
    <p:sldId id="307" r:id="rId29"/>
    <p:sldId id="308" r:id="rId30"/>
    <p:sldId id="309" r:id="rId31"/>
    <p:sldId id="313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12" r:id="rId41"/>
    <p:sldId id="334" r:id="rId42"/>
    <p:sldId id="271" r:id="rId43"/>
    <p:sldId id="335" r:id="rId44"/>
    <p:sldId id="340" r:id="rId45"/>
  </p:sldIdLst>
  <p:sldSz cx="9144000" cy="6858000" type="screen4x3"/>
  <p:notesSz cx="9144000" cy="6980238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D10"/>
    <a:srgbClr val="111111"/>
    <a:srgbClr val="009999"/>
    <a:srgbClr val="FF3300"/>
    <a:srgbClr val="FF6633"/>
    <a:srgbClr val="FDD4BB"/>
    <a:srgbClr val="82EAE5"/>
    <a:srgbClr val="6600FF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>
        <p:scale>
          <a:sx n="100" d="100"/>
          <a:sy n="100" d="100"/>
        </p:scale>
        <p:origin x="-28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199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526A1-55A0-4030-A4B3-F87C5697EE90}" type="doc">
      <dgm:prSet loTypeId="urn:microsoft.com/office/officeart/2005/8/layout/hProcess4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C4C90F41-5B3E-43D5-A020-F07F9F98C7E0}">
      <dgm:prSet phldrT="[Text]"/>
      <dgm:spPr/>
      <dgm:t>
        <a:bodyPr/>
        <a:lstStyle/>
        <a:p>
          <a:r>
            <a:rPr lang="en-US" dirty="0" smtClean="0"/>
            <a:t>TPD</a:t>
          </a:r>
          <a:endParaRPr lang="en-CA" dirty="0"/>
        </a:p>
      </dgm:t>
    </dgm:pt>
    <dgm:pt modelId="{0E1511B9-0476-4AF1-9A6B-15C4DF1C1654}" type="parTrans" cxnId="{0879C80C-CE1F-46A5-948A-5330E0662226}">
      <dgm:prSet/>
      <dgm:spPr/>
      <dgm:t>
        <a:bodyPr/>
        <a:lstStyle/>
        <a:p>
          <a:endParaRPr lang="en-CA"/>
        </a:p>
      </dgm:t>
    </dgm:pt>
    <dgm:pt modelId="{E3BB6054-A926-4750-8D80-690674D239E4}" type="sibTrans" cxnId="{0879C80C-CE1F-46A5-948A-5330E0662226}">
      <dgm:prSet/>
      <dgm:spPr/>
      <dgm:t>
        <a:bodyPr/>
        <a:lstStyle/>
        <a:p>
          <a:endParaRPr lang="en-CA"/>
        </a:p>
      </dgm:t>
    </dgm:pt>
    <dgm:pt modelId="{4019B8B1-D515-4999-9BE9-FD4BFCE55477}">
      <dgm:prSet phldrT="[Text]" custT="1"/>
      <dgm:spPr/>
      <dgm:t>
        <a:bodyPr anchor="t"/>
        <a:lstStyle/>
        <a:p>
          <a:r>
            <a:rPr lang="en-US" sz="1400" dirty="0" smtClean="0"/>
            <a:t>Node collection &amp; profile extraction</a:t>
          </a:r>
          <a:endParaRPr lang="en-CA" sz="1400" dirty="0"/>
        </a:p>
      </dgm:t>
    </dgm:pt>
    <dgm:pt modelId="{A083AD51-ECAA-4921-8788-28A949C38B4E}" type="parTrans" cxnId="{2DA86351-CADD-4BA4-862E-E79A69496029}">
      <dgm:prSet/>
      <dgm:spPr/>
      <dgm:t>
        <a:bodyPr/>
        <a:lstStyle/>
        <a:p>
          <a:endParaRPr lang="en-CA"/>
        </a:p>
      </dgm:t>
    </dgm:pt>
    <dgm:pt modelId="{B2F05F3A-5C0F-42E1-845B-BABA896D8293}" type="sibTrans" cxnId="{2DA86351-CADD-4BA4-862E-E79A69496029}">
      <dgm:prSet/>
      <dgm:spPr/>
      <dgm:t>
        <a:bodyPr/>
        <a:lstStyle/>
        <a:p>
          <a:endParaRPr lang="en-CA"/>
        </a:p>
      </dgm:t>
    </dgm:pt>
    <dgm:pt modelId="{90ED5876-0E3E-4A14-A1B0-9C8CAE076788}">
      <dgm:prSet phldrT="[Text]" custT="1"/>
      <dgm:spPr/>
      <dgm:t>
        <a:bodyPr anchor="t"/>
        <a:lstStyle/>
        <a:p>
          <a:r>
            <a:rPr lang="en-US" sz="1400" dirty="0" smtClean="0"/>
            <a:t>Store Nodes table, Posts table &amp; Comments table in Data Warehouse</a:t>
          </a:r>
          <a:endParaRPr lang="en-CA" sz="1400" dirty="0"/>
        </a:p>
      </dgm:t>
    </dgm:pt>
    <dgm:pt modelId="{CFB312CC-FF1E-4E66-AB78-61CDF87232C3}" type="parTrans" cxnId="{2501C71F-3F1E-4378-8B37-31E83221B0EB}">
      <dgm:prSet/>
      <dgm:spPr/>
      <dgm:t>
        <a:bodyPr/>
        <a:lstStyle/>
        <a:p>
          <a:endParaRPr lang="en-CA"/>
        </a:p>
      </dgm:t>
    </dgm:pt>
    <dgm:pt modelId="{5E917519-96F0-403B-BF4E-06011B0EE2FC}" type="sibTrans" cxnId="{2501C71F-3F1E-4378-8B37-31E83221B0EB}">
      <dgm:prSet/>
      <dgm:spPr/>
      <dgm:t>
        <a:bodyPr/>
        <a:lstStyle/>
        <a:p>
          <a:endParaRPr lang="en-CA"/>
        </a:p>
      </dgm:t>
    </dgm:pt>
    <dgm:pt modelId="{902D7E19-B0AA-4D90-94B2-2F33B4496F39}">
      <dgm:prSet phldrT="[Text]"/>
      <dgm:spPr/>
      <dgm:t>
        <a:bodyPr/>
        <a:lstStyle/>
        <a:p>
          <a:r>
            <a:rPr lang="en-US" dirty="0" smtClean="0"/>
            <a:t>PCP-Miner</a:t>
          </a:r>
          <a:endParaRPr lang="en-CA" dirty="0"/>
        </a:p>
      </dgm:t>
    </dgm:pt>
    <dgm:pt modelId="{6753B5B6-B5F3-4BAB-AB18-16ED33DD9B70}" type="parTrans" cxnId="{64B4298A-CF8D-4F69-81DB-90A46BE39779}">
      <dgm:prSet/>
      <dgm:spPr/>
      <dgm:t>
        <a:bodyPr/>
        <a:lstStyle/>
        <a:p>
          <a:endParaRPr lang="en-CA"/>
        </a:p>
      </dgm:t>
    </dgm:pt>
    <dgm:pt modelId="{1DB86649-4773-41B9-B7A5-795DAADFFF8F}" type="sibTrans" cxnId="{64B4298A-CF8D-4F69-81DB-90A46BE39779}">
      <dgm:prSet/>
      <dgm:spPr/>
      <dgm:t>
        <a:bodyPr/>
        <a:lstStyle/>
        <a:p>
          <a:endParaRPr lang="en-CA"/>
        </a:p>
      </dgm:t>
    </dgm:pt>
    <dgm:pt modelId="{06D401EF-C6F8-4AE4-AC52-DC8A8632A9BD}">
      <dgm:prSet phldrT="[Text]" custT="1"/>
      <dgm:spPr/>
      <dgm:t>
        <a:bodyPr anchor="ctr"/>
        <a:lstStyle/>
        <a:p>
          <a:r>
            <a:rPr lang="en-US" sz="1400" dirty="0" smtClean="0"/>
            <a:t>Tokenization &amp; POS-Tagging: to identify opinion words &amp; semantic orientation using extended </a:t>
          </a:r>
          <a:r>
            <a:rPr lang="en-US" sz="1400" dirty="0" err="1" smtClean="0"/>
            <a:t>OpinionMiner</a:t>
          </a:r>
          <a:endParaRPr lang="en-CA" sz="1400" dirty="0"/>
        </a:p>
      </dgm:t>
    </dgm:pt>
    <dgm:pt modelId="{86A81E6E-29DC-4FE5-AD39-332C3764EA01}" type="parTrans" cxnId="{9825B716-8183-4A5F-BAA4-C16083A744B5}">
      <dgm:prSet/>
      <dgm:spPr/>
      <dgm:t>
        <a:bodyPr/>
        <a:lstStyle/>
        <a:p>
          <a:endParaRPr lang="en-CA"/>
        </a:p>
      </dgm:t>
    </dgm:pt>
    <dgm:pt modelId="{94C0277B-4530-4C72-BCFA-C7382BD33F78}" type="sibTrans" cxnId="{9825B716-8183-4A5F-BAA4-C16083A744B5}">
      <dgm:prSet/>
      <dgm:spPr/>
      <dgm:t>
        <a:bodyPr/>
        <a:lstStyle/>
        <a:p>
          <a:endParaRPr lang="en-CA"/>
        </a:p>
      </dgm:t>
    </dgm:pt>
    <dgm:pt modelId="{64B62E68-8829-4CDF-AA5B-1935FBC8E11C}">
      <dgm:prSet phldrT="[Text]" custT="1"/>
      <dgm:spPr/>
      <dgm:t>
        <a:bodyPr anchor="ctr"/>
        <a:lstStyle/>
        <a:p>
          <a:r>
            <a:rPr lang="en-US" sz="1400" dirty="0" smtClean="0"/>
            <a:t>Store Influential &amp; Influenced nodes table in Data warehouse</a:t>
          </a:r>
          <a:endParaRPr lang="en-CA" sz="1400" dirty="0"/>
        </a:p>
      </dgm:t>
    </dgm:pt>
    <dgm:pt modelId="{1000EEDD-55D0-4C03-9FFA-3DEB691513C8}" type="parTrans" cxnId="{0595035D-ACD5-4B05-A0B5-EE3FF527CAF8}">
      <dgm:prSet/>
      <dgm:spPr/>
      <dgm:t>
        <a:bodyPr/>
        <a:lstStyle/>
        <a:p>
          <a:endParaRPr lang="en-CA"/>
        </a:p>
      </dgm:t>
    </dgm:pt>
    <dgm:pt modelId="{59105DED-5A00-4E22-99C2-0016FFD7514A}" type="sibTrans" cxnId="{0595035D-ACD5-4B05-A0B5-EE3FF527CAF8}">
      <dgm:prSet/>
      <dgm:spPr/>
      <dgm:t>
        <a:bodyPr/>
        <a:lstStyle/>
        <a:p>
          <a:endParaRPr lang="en-CA"/>
        </a:p>
      </dgm:t>
    </dgm:pt>
    <dgm:pt modelId="{245D3F9C-83A7-48F0-8180-58E0525BA316}">
      <dgm:prSet phldrT="[Text]"/>
      <dgm:spPr/>
      <dgm:t>
        <a:bodyPr/>
        <a:lstStyle/>
        <a:p>
          <a:r>
            <a:rPr lang="en-US" dirty="0" err="1" smtClean="0"/>
            <a:t>PoPGen</a:t>
          </a:r>
          <a:endParaRPr lang="en-CA" dirty="0"/>
        </a:p>
      </dgm:t>
    </dgm:pt>
    <dgm:pt modelId="{FA9ED2E3-3551-4B76-B214-C2A3FBD7BAC2}" type="parTrans" cxnId="{2263D89D-929F-492D-BA11-A22680D7C9B4}">
      <dgm:prSet/>
      <dgm:spPr/>
      <dgm:t>
        <a:bodyPr/>
        <a:lstStyle/>
        <a:p>
          <a:endParaRPr lang="en-CA"/>
        </a:p>
      </dgm:t>
    </dgm:pt>
    <dgm:pt modelId="{583E6B6E-99DE-4C23-A066-9E8B1F6EBCD0}" type="sibTrans" cxnId="{2263D89D-929F-492D-BA11-A22680D7C9B4}">
      <dgm:prSet/>
      <dgm:spPr/>
      <dgm:t>
        <a:bodyPr/>
        <a:lstStyle/>
        <a:p>
          <a:endParaRPr lang="en-CA"/>
        </a:p>
      </dgm:t>
    </dgm:pt>
    <dgm:pt modelId="{2908911E-294E-47BE-B7B9-BB629755530A}">
      <dgm:prSet phldrT="[Text]" custT="1"/>
      <dgm:spPr/>
      <dgm:t>
        <a:bodyPr anchor="ctr"/>
        <a:lstStyle/>
        <a:p>
          <a:r>
            <a:rPr lang="en-US" sz="1400" dirty="0" smtClean="0"/>
            <a:t>Generate Influence Network i.e., Community preference</a:t>
          </a:r>
          <a:endParaRPr lang="en-CA" sz="1400" dirty="0"/>
        </a:p>
      </dgm:t>
    </dgm:pt>
    <dgm:pt modelId="{A4F02FD4-B9DC-4941-83AA-3927428BC4AA}" type="parTrans" cxnId="{065424C9-9975-4A9D-8C50-630FA8B6A227}">
      <dgm:prSet/>
      <dgm:spPr/>
      <dgm:t>
        <a:bodyPr/>
        <a:lstStyle/>
        <a:p>
          <a:endParaRPr lang="en-CA"/>
        </a:p>
      </dgm:t>
    </dgm:pt>
    <dgm:pt modelId="{7B4CDE15-43A2-4480-B50F-857E445927D3}" type="sibTrans" cxnId="{065424C9-9975-4A9D-8C50-630FA8B6A227}">
      <dgm:prSet/>
      <dgm:spPr/>
      <dgm:t>
        <a:bodyPr/>
        <a:lstStyle/>
        <a:p>
          <a:endParaRPr lang="en-CA"/>
        </a:p>
      </dgm:t>
    </dgm:pt>
    <dgm:pt modelId="{B2F54B81-77E7-4E8F-9734-1EA7EB017A5C}">
      <dgm:prSet phldrT="[Text]" custT="1"/>
      <dgm:spPr/>
      <dgm:t>
        <a:bodyPr anchor="t"/>
        <a:lstStyle/>
        <a:p>
          <a:r>
            <a:rPr lang="en-US" sz="1400" dirty="0" smtClean="0"/>
            <a:t>Posts &amp; opinions extraction</a:t>
          </a:r>
          <a:endParaRPr lang="en-CA" sz="1400" dirty="0"/>
        </a:p>
      </dgm:t>
    </dgm:pt>
    <dgm:pt modelId="{D2188CD0-238E-48D6-B370-67B83A2DDC6C}" type="parTrans" cxnId="{054BF5F6-2FBC-4C8C-8F56-2990C6A2E69B}">
      <dgm:prSet/>
      <dgm:spPr/>
      <dgm:t>
        <a:bodyPr/>
        <a:lstStyle/>
        <a:p>
          <a:endParaRPr lang="en-CA"/>
        </a:p>
      </dgm:t>
    </dgm:pt>
    <dgm:pt modelId="{ED5D20B7-8A51-459F-819B-7A59F128AB95}" type="sibTrans" cxnId="{054BF5F6-2FBC-4C8C-8F56-2990C6A2E69B}">
      <dgm:prSet/>
      <dgm:spPr/>
      <dgm:t>
        <a:bodyPr/>
        <a:lstStyle/>
        <a:p>
          <a:endParaRPr lang="en-CA"/>
        </a:p>
      </dgm:t>
    </dgm:pt>
    <dgm:pt modelId="{C55AD4BE-B926-485C-A378-02389D5A66B1}">
      <dgm:prSet phldrT="[Text]" custT="1"/>
      <dgm:spPr/>
      <dgm:t>
        <a:bodyPr anchor="t"/>
        <a:lstStyle/>
        <a:p>
          <a:r>
            <a:rPr lang="en-US" sz="1400" dirty="0" smtClean="0"/>
            <a:t>Classify relevant &amp; irrelevant nodes</a:t>
          </a:r>
          <a:endParaRPr lang="en-CA" sz="1400" dirty="0"/>
        </a:p>
      </dgm:t>
    </dgm:pt>
    <dgm:pt modelId="{DB732291-79A4-475A-9C40-B16586F19B9B}" type="parTrans" cxnId="{78E2AE0D-FD7A-43C5-AA35-670A98ABBC0F}">
      <dgm:prSet/>
      <dgm:spPr/>
      <dgm:t>
        <a:bodyPr/>
        <a:lstStyle/>
        <a:p>
          <a:endParaRPr lang="en-CA"/>
        </a:p>
      </dgm:t>
    </dgm:pt>
    <dgm:pt modelId="{AEA78A77-706D-4921-879F-FB7B52E001E6}" type="sibTrans" cxnId="{78E2AE0D-FD7A-43C5-AA35-670A98ABBC0F}">
      <dgm:prSet/>
      <dgm:spPr/>
      <dgm:t>
        <a:bodyPr/>
        <a:lstStyle/>
        <a:p>
          <a:endParaRPr lang="en-CA"/>
        </a:p>
      </dgm:t>
    </dgm:pt>
    <dgm:pt modelId="{BA66BAD5-1990-4FA7-861D-BA5976514EB1}">
      <dgm:prSet phldrT="[Text]" custT="1"/>
      <dgm:spPr/>
      <dgm:t>
        <a:bodyPr anchor="ctr"/>
        <a:lstStyle/>
        <a:p>
          <a:r>
            <a:rPr lang="en-US" sz="1400" dirty="0" smtClean="0"/>
            <a:t>Identify frequent features by </a:t>
          </a:r>
          <a:r>
            <a:rPr lang="en-US" sz="1400" dirty="0" err="1" smtClean="0"/>
            <a:t>Apriori</a:t>
          </a:r>
          <a:r>
            <a:rPr lang="en-US" sz="1400" dirty="0" smtClean="0"/>
            <a:t> frequent pattern mining</a:t>
          </a:r>
          <a:endParaRPr lang="en-CA" sz="1400" dirty="0"/>
        </a:p>
      </dgm:t>
    </dgm:pt>
    <dgm:pt modelId="{5F1792A9-854E-406B-AF41-658B21CF09E9}" type="parTrans" cxnId="{DAEBEF20-77B1-4959-9BC3-A775D85EEFA8}">
      <dgm:prSet/>
      <dgm:spPr/>
      <dgm:t>
        <a:bodyPr/>
        <a:lstStyle/>
        <a:p>
          <a:endParaRPr lang="en-CA"/>
        </a:p>
      </dgm:t>
    </dgm:pt>
    <dgm:pt modelId="{BEC56CCD-3778-4AE1-B55D-6B1041A38D32}" type="sibTrans" cxnId="{DAEBEF20-77B1-4959-9BC3-A775D85EEFA8}">
      <dgm:prSet/>
      <dgm:spPr/>
      <dgm:t>
        <a:bodyPr/>
        <a:lstStyle/>
        <a:p>
          <a:endParaRPr lang="en-CA"/>
        </a:p>
      </dgm:t>
    </dgm:pt>
    <dgm:pt modelId="{4899418C-FE13-4D71-88CA-90DC21233EDF}">
      <dgm:prSet phldrT="[Text]" custT="1"/>
      <dgm:spPr/>
      <dgm:t>
        <a:bodyPr anchor="ctr"/>
        <a:lstStyle/>
        <a:p>
          <a:r>
            <a:rPr lang="en-US" sz="1400" dirty="0" smtClean="0"/>
            <a:t>Polarity measure</a:t>
          </a:r>
          <a:endParaRPr lang="en-CA" sz="1400" dirty="0"/>
        </a:p>
      </dgm:t>
    </dgm:pt>
    <dgm:pt modelId="{8AA527FE-B703-482B-9655-9BBACF89C83C}" type="parTrans" cxnId="{7F4FE89B-AAA2-46A3-8545-94530728F742}">
      <dgm:prSet/>
      <dgm:spPr/>
      <dgm:t>
        <a:bodyPr/>
        <a:lstStyle/>
        <a:p>
          <a:endParaRPr lang="en-CA"/>
        </a:p>
      </dgm:t>
    </dgm:pt>
    <dgm:pt modelId="{B8D4C5A5-A50C-48AD-8E99-4C14BDA33562}" type="sibTrans" cxnId="{7F4FE89B-AAA2-46A3-8545-94530728F742}">
      <dgm:prSet/>
      <dgm:spPr/>
      <dgm:t>
        <a:bodyPr/>
        <a:lstStyle/>
        <a:p>
          <a:endParaRPr lang="en-CA"/>
        </a:p>
      </dgm:t>
    </dgm:pt>
    <dgm:pt modelId="{FA879F15-EBEF-437D-A2AF-E521710E33E1}" type="pres">
      <dgm:prSet presAssocID="{AF3526A1-55A0-4030-A4B3-F87C5697EE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C1F75F-A585-4753-8F64-F05D716DF70D}" type="pres">
      <dgm:prSet presAssocID="{AF3526A1-55A0-4030-A4B3-F87C5697EE90}" presName="tSp" presStyleCnt="0"/>
      <dgm:spPr/>
    </dgm:pt>
    <dgm:pt modelId="{C74B112E-8D26-4854-A8F4-68FA09BE5423}" type="pres">
      <dgm:prSet presAssocID="{AF3526A1-55A0-4030-A4B3-F87C5697EE90}" presName="bSp" presStyleCnt="0"/>
      <dgm:spPr/>
    </dgm:pt>
    <dgm:pt modelId="{129831AD-2A49-4B01-AD41-B1C2BAA535CA}" type="pres">
      <dgm:prSet presAssocID="{AF3526A1-55A0-4030-A4B3-F87C5697EE90}" presName="process" presStyleCnt="0"/>
      <dgm:spPr/>
    </dgm:pt>
    <dgm:pt modelId="{DA3640D9-DA33-457E-AC8A-550E2538EEEB}" type="pres">
      <dgm:prSet presAssocID="{C4C90F41-5B3E-43D5-A020-F07F9F98C7E0}" presName="composite1" presStyleCnt="0"/>
      <dgm:spPr/>
    </dgm:pt>
    <dgm:pt modelId="{1D8AD327-4E99-44CF-A56C-DB61767B1047}" type="pres">
      <dgm:prSet presAssocID="{C4C90F41-5B3E-43D5-A020-F07F9F98C7E0}" presName="dummyNode1" presStyleLbl="node1" presStyleIdx="0" presStyleCnt="3"/>
      <dgm:spPr/>
    </dgm:pt>
    <dgm:pt modelId="{45C8292F-6A13-4130-9641-4993B120322C}" type="pres">
      <dgm:prSet presAssocID="{C4C90F41-5B3E-43D5-A020-F07F9F98C7E0}" presName="childNode1" presStyleLbl="bgAcc1" presStyleIdx="0" presStyleCnt="3" custScaleX="104170" custScaleY="125275" custLinFactNeighborY="-744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FC7CA0-4024-4672-8E1E-5576460959E2}" type="pres">
      <dgm:prSet presAssocID="{C4C90F41-5B3E-43D5-A020-F07F9F98C7E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A29A4B-6A95-4D20-A139-60064AA93310}" type="pres">
      <dgm:prSet presAssocID="{C4C90F41-5B3E-43D5-A020-F07F9F98C7E0}" presName="parentNode1" presStyleLbl="node1" presStyleIdx="0" presStyleCnt="3" custLinFactNeighborY="3130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5F450-76FD-4F4A-909D-9F31690CFE73}" type="pres">
      <dgm:prSet presAssocID="{C4C90F41-5B3E-43D5-A020-F07F9F98C7E0}" presName="connSite1" presStyleCnt="0"/>
      <dgm:spPr/>
    </dgm:pt>
    <dgm:pt modelId="{61E403AE-E0FC-4348-B26F-8138ABCDAA4F}" type="pres">
      <dgm:prSet presAssocID="{E3BB6054-A926-4750-8D80-690674D239E4}" presName="Name9" presStyleLbl="sibTrans2D1" presStyleIdx="0" presStyleCnt="2" custAng="1202878" custLinFactNeighborY="-4304"/>
      <dgm:spPr/>
      <dgm:t>
        <a:bodyPr/>
        <a:lstStyle/>
        <a:p>
          <a:endParaRPr lang="en-CA"/>
        </a:p>
      </dgm:t>
    </dgm:pt>
    <dgm:pt modelId="{0A051E5B-65D6-4110-B6A3-EDA703DC4CD0}" type="pres">
      <dgm:prSet presAssocID="{902D7E19-B0AA-4D90-94B2-2F33B4496F39}" presName="composite2" presStyleCnt="0"/>
      <dgm:spPr/>
    </dgm:pt>
    <dgm:pt modelId="{ABA430FB-A53C-4AA0-8C43-97765738122F}" type="pres">
      <dgm:prSet presAssocID="{902D7E19-B0AA-4D90-94B2-2F33B4496F39}" presName="dummyNode2" presStyleLbl="node1" presStyleIdx="0" presStyleCnt="3"/>
      <dgm:spPr/>
    </dgm:pt>
    <dgm:pt modelId="{689E861D-D397-445B-A7CC-955129175DF5}" type="pres">
      <dgm:prSet presAssocID="{902D7E19-B0AA-4D90-94B2-2F33B4496F39}" presName="childNode2" presStyleLbl="bgAcc1" presStyleIdx="1" presStyleCnt="3" custScaleX="117045" custScaleY="16066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FB350B-ECD9-40C4-9296-E60DF4FBD28C}" type="pres">
      <dgm:prSet presAssocID="{902D7E19-B0AA-4D90-94B2-2F33B4496F3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B5F4CC-51DE-4171-92B4-F44FA77A10A0}" type="pres">
      <dgm:prSet presAssocID="{902D7E19-B0AA-4D90-94B2-2F33B4496F39}" presName="parentNode2" presStyleLbl="node1" presStyleIdx="1" presStyleCnt="3" custLinFactNeighborY="-4774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4CE48E-2E7B-4D20-A074-5A35B577B4B8}" type="pres">
      <dgm:prSet presAssocID="{902D7E19-B0AA-4D90-94B2-2F33B4496F39}" presName="connSite2" presStyleCnt="0"/>
      <dgm:spPr/>
    </dgm:pt>
    <dgm:pt modelId="{F3186DB4-D99B-4264-A5E8-8BA239D65EDA}" type="pres">
      <dgm:prSet presAssocID="{1DB86649-4773-41B9-B7A5-795DAADFFF8F}" presName="Name18" presStyleLbl="sibTrans2D1" presStyleIdx="1" presStyleCnt="2" custLinFactNeighborY="6769"/>
      <dgm:spPr/>
      <dgm:t>
        <a:bodyPr/>
        <a:lstStyle/>
        <a:p>
          <a:endParaRPr lang="en-CA"/>
        </a:p>
      </dgm:t>
    </dgm:pt>
    <dgm:pt modelId="{C075020C-9DCF-4D74-8C60-26DE59540CF7}" type="pres">
      <dgm:prSet presAssocID="{245D3F9C-83A7-48F0-8180-58E0525BA316}" presName="composite1" presStyleCnt="0"/>
      <dgm:spPr/>
    </dgm:pt>
    <dgm:pt modelId="{DFB4F8FD-B372-4232-AB7F-743B06861B84}" type="pres">
      <dgm:prSet presAssocID="{245D3F9C-83A7-48F0-8180-58E0525BA316}" presName="dummyNode1" presStyleLbl="node1" presStyleIdx="1" presStyleCnt="3"/>
      <dgm:spPr/>
    </dgm:pt>
    <dgm:pt modelId="{9BC0A223-C336-4892-81F8-75929D92100E}" type="pres">
      <dgm:prSet presAssocID="{245D3F9C-83A7-48F0-8180-58E0525BA316}" presName="childNode1" presStyleLbl="bgAcc1" presStyleIdx="2" presStyleCnt="3" custScaleY="11744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C5F0AF-76FD-4FFC-AF27-70352A7B1B0D}" type="pres">
      <dgm:prSet presAssocID="{245D3F9C-83A7-48F0-8180-58E0525BA31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E6E68E-2321-4F65-8DCF-5C9D0F4532A6}" type="pres">
      <dgm:prSet presAssocID="{245D3F9C-83A7-48F0-8180-58E0525BA31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F2AA52-48D8-477B-8351-AB322DBC2800}" type="pres">
      <dgm:prSet presAssocID="{245D3F9C-83A7-48F0-8180-58E0525BA316}" presName="connSite1" presStyleCnt="0"/>
      <dgm:spPr/>
    </dgm:pt>
  </dgm:ptLst>
  <dgm:cxnLst>
    <dgm:cxn modelId="{64B4298A-CF8D-4F69-81DB-90A46BE39779}" srcId="{AF3526A1-55A0-4030-A4B3-F87C5697EE90}" destId="{902D7E19-B0AA-4D90-94B2-2F33B4496F39}" srcOrd="1" destOrd="0" parTransId="{6753B5B6-B5F3-4BAB-AB18-16ED33DD9B70}" sibTransId="{1DB86649-4773-41B9-B7A5-795DAADFFF8F}"/>
    <dgm:cxn modelId="{065424C9-9975-4A9D-8C50-630FA8B6A227}" srcId="{245D3F9C-83A7-48F0-8180-58E0525BA316}" destId="{2908911E-294E-47BE-B7B9-BB629755530A}" srcOrd="0" destOrd="0" parTransId="{A4F02FD4-B9DC-4941-83AA-3927428BC4AA}" sibTransId="{7B4CDE15-43A2-4480-B50F-857E445927D3}"/>
    <dgm:cxn modelId="{054BF5F6-2FBC-4C8C-8F56-2990C6A2E69B}" srcId="{C4C90F41-5B3E-43D5-A020-F07F9F98C7E0}" destId="{B2F54B81-77E7-4E8F-9734-1EA7EB017A5C}" srcOrd="1" destOrd="0" parTransId="{D2188CD0-238E-48D6-B370-67B83A2DDC6C}" sibTransId="{ED5D20B7-8A51-459F-819B-7A59F128AB95}"/>
    <dgm:cxn modelId="{D7D0BF02-301B-4E1E-8B19-44C69E7943DC}" type="presOf" srcId="{B2F54B81-77E7-4E8F-9734-1EA7EB017A5C}" destId="{8DFC7CA0-4024-4672-8E1E-5576460959E2}" srcOrd="1" destOrd="1" presId="urn:microsoft.com/office/officeart/2005/8/layout/hProcess4"/>
    <dgm:cxn modelId="{81CF77D0-CEDF-4AB3-8565-5EB69392FA7D}" type="presOf" srcId="{90ED5876-0E3E-4A14-A1B0-9C8CAE076788}" destId="{8DFC7CA0-4024-4672-8E1E-5576460959E2}" srcOrd="1" destOrd="3" presId="urn:microsoft.com/office/officeart/2005/8/layout/hProcess4"/>
    <dgm:cxn modelId="{78E2AE0D-FD7A-43C5-AA35-670A98ABBC0F}" srcId="{C4C90F41-5B3E-43D5-A020-F07F9F98C7E0}" destId="{C55AD4BE-B926-485C-A378-02389D5A66B1}" srcOrd="2" destOrd="0" parTransId="{DB732291-79A4-475A-9C40-B16586F19B9B}" sibTransId="{AEA78A77-706D-4921-879F-FB7B52E001E6}"/>
    <dgm:cxn modelId="{7B7616AA-617A-4775-B814-F75FE0C41DF8}" type="presOf" srcId="{90ED5876-0E3E-4A14-A1B0-9C8CAE076788}" destId="{45C8292F-6A13-4130-9641-4993B120322C}" srcOrd="0" destOrd="3" presId="urn:microsoft.com/office/officeart/2005/8/layout/hProcess4"/>
    <dgm:cxn modelId="{E2B751C6-27B5-49BE-AE8D-33AD50CA30A0}" type="presOf" srcId="{4899418C-FE13-4D71-88CA-90DC21233EDF}" destId="{689E861D-D397-445B-A7CC-955129175DF5}" srcOrd="0" destOrd="2" presId="urn:microsoft.com/office/officeart/2005/8/layout/hProcess4"/>
    <dgm:cxn modelId="{DAEBEF20-77B1-4959-9BC3-A775D85EEFA8}" srcId="{902D7E19-B0AA-4D90-94B2-2F33B4496F39}" destId="{BA66BAD5-1990-4FA7-861D-BA5976514EB1}" srcOrd="1" destOrd="0" parTransId="{5F1792A9-854E-406B-AF41-658B21CF09E9}" sibTransId="{BEC56CCD-3778-4AE1-B55D-6B1041A38D32}"/>
    <dgm:cxn modelId="{2501C71F-3F1E-4378-8B37-31E83221B0EB}" srcId="{C4C90F41-5B3E-43D5-A020-F07F9F98C7E0}" destId="{90ED5876-0E3E-4A14-A1B0-9C8CAE076788}" srcOrd="3" destOrd="0" parTransId="{CFB312CC-FF1E-4E66-AB78-61CDF87232C3}" sibTransId="{5E917519-96F0-403B-BF4E-06011B0EE2FC}"/>
    <dgm:cxn modelId="{CA435471-3C46-48AE-BA9E-A20584DED809}" type="presOf" srcId="{902D7E19-B0AA-4D90-94B2-2F33B4496F39}" destId="{B8B5F4CC-51DE-4171-92B4-F44FA77A10A0}" srcOrd="0" destOrd="0" presId="urn:microsoft.com/office/officeart/2005/8/layout/hProcess4"/>
    <dgm:cxn modelId="{27332BE7-DF94-4DF6-828A-F91702B4CEF9}" type="presOf" srcId="{64B62E68-8829-4CDF-AA5B-1935FBC8E11C}" destId="{689E861D-D397-445B-A7CC-955129175DF5}" srcOrd="0" destOrd="3" presId="urn:microsoft.com/office/officeart/2005/8/layout/hProcess4"/>
    <dgm:cxn modelId="{0F8C10B3-18B2-44D3-A97C-BFCC0C3E8316}" type="presOf" srcId="{1DB86649-4773-41B9-B7A5-795DAADFFF8F}" destId="{F3186DB4-D99B-4264-A5E8-8BA239D65EDA}" srcOrd="0" destOrd="0" presId="urn:microsoft.com/office/officeart/2005/8/layout/hProcess4"/>
    <dgm:cxn modelId="{D3CDF9B8-4CD1-480F-AC13-D3900117B1C4}" type="presOf" srcId="{64B62E68-8829-4CDF-AA5B-1935FBC8E11C}" destId="{80FB350B-ECD9-40C4-9296-E60DF4FBD28C}" srcOrd="1" destOrd="3" presId="urn:microsoft.com/office/officeart/2005/8/layout/hProcess4"/>
    <dgm:cxn modelId="{42F9B7E2-A284-4B6B-8BB6-2DFC7630BA1F}" type="presOf" srcId="{06D401EF-C6F8-4AE4-AC52-DC8A8632A9BD}" destId="{80FB350B-ECD9-40C4-9296-E60DF4FBD28C}" srcOrd="1" destOrd="0" presId="urn:microsoft.com/office/officeart/2005/8/layout/hProcess4"/>
    <dgm:cxn modelId="{2B666891-8BE2-418E-8D32-53A907BC6439}" type="presOf" srcId="{4019B8B1-D515-4999-9BE9-FD4BFCE55477}" destId="{45C8292F-6A13-4130-9641-4993B120322C}" srcOrd="0" destOrd="0" presId="urn:microsoft.com/office/officeart/2005/8/layout/hProcess4"/>
    <dgm:cxn modelId="{D040FBC9-EC38-4514-9B10-BABFE81578EB}" type="presOf" srcId="{E3BB6054-A926-4750-8D80-690674D239E4}" destId="{61E403AE-E0FC-4348-B26F-8138ABCDAA4F}" srcOrd="0" destOrd="0" presId="urn:microsoft.com/office/officeart/2005/8/layout/hProcess4"/>
    <dgm:cxn modelId="{552316E7-8602-4811-8ED5-B47BD1EA3468}" type="presOf" srcId="{245D3F9C-83A7-48F0-8180-58E0525BA316}" destId="{D5E6E68E-2321-4F65-8DCF-5C9D0F4532A6}" srcOrd="0" destOrd="0" presId="urn:microsoft.com/office/officeart/2005/8/layout/hProcess4"/>
    <dgm:cxn modelId="{6149A5A0-DB07-4A02-A74F-FE1041C50511}" type="presOf" srcId="{AF3526A1-55A0-4030-A4B3-F87C5697EE90}" destId="{FA879F15-EBEF-437D-A2AF-E521710E33E1}" srcOrd="0" destOrd="0" presId="urn:microsoft.com/office/officeart/2005/8/layout/hProcess4"/>
    <dgm:cxn modelId="{0595035D-ACD5-4B05-A0B5-EE3FF527CAF8}" srcId="{902D7E19-B0AA-4D90-94B2-2F33B4496F39}" destId="{64B62E68-8829-4CDF-AA5B-1935FBC8E11C}" srcOrd="3" destOrd="0" parTransId="{1000EEDD-55D0-4C03-9FFA-3DEB691513C8}" sibTransId="{59105DED-5A00-4E22-99C2-0016FFD7514A}"/>
    <dgm:cxn modelId="{B76A8548-EF28-4587-90CD-2DA3B0CA7473}" type="presOf" srcId="{C4C90F41-5B3E-43D5-A020-F07F9F98C7E0}" destId="{36A29A4B-6A95-4D20-A139-60064AA93310}" srcOrd="0" destOrd="0" presId="urn:microsoft.com/office/officeart/2005/8/layout/hProcess4"/>
    <dgm:cxn modelId="{BEDF5FA8-2F74-4F77-9426-7E325EDA2495}" type="presOf" srcId="{BA66BAD5-1990-4FA7-861D-BA5976514EB1}" destId="{689E861D-D397-445B-A7CC-955129175DF5}" srcOrd="0" destOrd="1" presId="urn:microsoft.com/office/officeart/2005/8/layout/hProcess4"/>
    <dgm:cxn modelId="{83CBCD85-1A3D-41DA-9135-2F14C82F6077}" type="presOf" srcId="{2908911E-294E-47BE-B7B9-BB629755530A}" destId="{9BC0A223-C336-4892-81F8-75929D92100E}" srcOrd="0" destOrd="0" presId="urn:microsoft.com/office/officeart/2005/8/layout/hProcess4"/>
    <dgm:cxn modelId="{CDB30570-4320-44F3-BB3C-1B69374FB3C4}" type="presOf" srcId="{2908911E-294E-47BE-B7B9-BB629755530A}" destId="{B0C5F0AF-76FD-4FFC-AF27-70352A7B1B0D}" srcOrd="1" destOrd="0" presId="urn:microsoft.com/office/officeart/2005/8/layout/hProcess4"/>
    <dgm:cxn modelId="{97122A52-95D5-4DBC-A40B-A51C1A5DBA8A}" type="presOf" srcId="{B2F54B81-77E7-4E8F-9734-1EA7EB017A5C}" destId="{45C8292F-6A13-4130-9641-4993B120322C}" srcOrd="0" destOrd="1" presId="urn:microsoft.com/office/officeart/2005/8/layout/hProcess4"/>
    <dgm:cxn modelId="{8E4A9254-4F68-479A-BA45-C3AD5E834641}" type="presOf" srcId="{06D401EF-C6F8-4AE4-AC52-DC8A8632A9BD}" destId="{689E861D-D397-445B-A7CC-955129175DF5}" srcOrd="0" destOrd="0" presId="urn:microsoft.com/office/officeart/2005/8/layout/hProcess4"/>
    <dgm:cxn modelId="{7F4FE89B-AAA2-46A3-8545-94530728F742}" srcId="{902D7E19-B0AA-4D90-94B2-2F33B4496F39}" destId="{4899418C-FE13-4D71-88CA-90DC21233EDF}" srcOrd="2" destOrd="0" parTransId="{8AA527FE-B703-482B-9655-9BBACF89C83C}" sibTransId="{B8D4C5A5-A50C-48AD-8E99-4C14BDA33562}"/>
    <dgm:cxn modelId="{05A424D6-F430-4027-9AF6-653CDD0B7352}" type="presOf" srcId="{4019B8B1-D515-4999-9BE9-FD4BFCE55477}" destId="{8DFC7CA0-4024-4672-8E1E-5576460959E2}" srcOrd="1" destOrd="0" presId="urn:microsoft.com/office/officeart/2005/8/layout/hProcess4"/>
    <dgm:cxn modelId="{9825B716-8183-4A5F-BAA4-C16083A744B5}" srcId="{902D7E19-B0AA-4D90-94B2-2F33B4496F39}" destId="{06D401EF-C6F8-4AE4-AC52-DC8A8632A9BD}" srcOrd="0" destOrd="0" parTransId="{86A81E6E-29DC-4FE5-AD39-332C3764EA01}" sibTransId="{94C0277B-4530-4C72-BCFA-C7382BD33F78}"/>
    <dgm:cxn modelId="{E6EFA3E2-E796-4576-84E0-3BCD3FE300AA}" type="presOf" srcId="{BA66BAD5-1990-4FA7-861D-BA5976514EB1}" destId="{80FB350B-ECD9-40C4-9296-E60DF4FBD28C}" srcOrd="1" destOrd="1" presId="urn:microsoft.com/office/officeart/2005/8/layout/hProcess4"/>
    <dgm:cxn modelId="{756756CD-E007-4957-9406-BEAB7A5314E5}" type="presOf" srcId="{C55AD4BE-B926-485C-A378-02389D5A66B1}" destId="{45C8292F-6A13-4130-9641-4993B120322C}" srcOrd="0" destOrd="2" presId="urn:microsoft.com/office/officeart/2005/8/layout/hProcess4"/>
    <dgm:cxn modelId="{47BC619F-9F34-4F98-A80F-BA187306CD0E}" type="presOf" srcId="{4899418C-FE13-4D71-88CA-90DC21233EDF}" destId="{80FB350B-ECD9-40C4-9296-E60DF4FBD28C}" srcOrd="1" destOrd="2" presId="urn:microsoft.com/office/officeart/2005/8/layout/hProcess4"/>
    <dgm:cxn modelId="{5DBFB0EA-1C33-45F3-BB6F-F09B9A1E387C}" type="presOf" srcId="{C55AD4BE-B926-485C-A378-02389D5A66B1}" destId="{8DFC7CA0-4024-4672-8E1E-5576460959E2}" srcOrd="1" destOrd="2" presId="urn:microsoft.com/office/officeart/2005/8/layout/hProcess4"/>
    <dgm:cxn modelId="{0879C80C-CE1F-46A5-948A-5330E0662226}" srcId="{AF3526A1-55A0-4030-A4B3-F87C5697EE90}" destId="{C4C90F41-5B3E-43D5-A020-F07F9F98C7E0}" srcOrd="0" destOrd="0" parTransId="{0E1511B9-0476-4AF1-9A6B-15C4DF1C1654}" sibTransId="{E3BB6054-A926-4750-8D80-690674D239E4}"/>
    <dgm:cxn modelId="{2DA86351-CADD-4BA4-862E-E79A69496029}" srcId="{C4C90F41-5B3E-43D5-A020-F07F9F98C7E0}" destId="{4019B8B1-D515-4999-9BE9-FD4BFCE55477}" srcOrd="0" destOrd="0" parTransId="{A083AD51-ECAA-4921-8788-28A949C38B4E}" sibTransId="{B2F05F3A-5C0F-42E1-845B-BABA896D8293}"/>
    <dgm:cxn modelId="{2263D89D-929F-492D-BA11-A22680D7C9B4}" srcId="{AF3526A1-55A0-4030-A4B3-F87C5697EE90}" destId="{245D3F9C-83A7-48F0-8180-58E0525BA316}" srcOrd="2" destOrd="0" parTransId="{FA9ED2E3-3551-4B76-B214-C2A3FBD7BAC2}" sibTransId="{583E6B6E-99DE-4C23-A066-9E8B1F6EBCD0}"/>
    <dgm:cxn modelId="{C899329D-2A82-492A-80E3-2EA67DF00BA3}" type="presParOf" srcId="{FA879F15-EBEF-437D-A2AF-E521710E33E1}" destId="{FDC1F75F-A585-4753-8F64-F05D716DF70D}" srcOrd="0" destOrd="0" presId="urn:microsoft.com/office/officeart/2005/8/layout/hProcess4"/>
    <dgm:cxn modelId="{EE8EAEA8-2FB7-4E9D-AF08-EFE216F649A0}" type="presParOf" srcId="{FA879F15-EBEF-437D-A2AF-E521710E33E1}" destId="{C74B112E-8D26-4854-A8F4-68FA09BE5423}" srcOrd="1" destOrd="0" presId="urn:microsoft.com/office/officeart/2005/8/layout/hProcess4"/>
    <dgm:cxn modelId="{2CDF4907-2AD3-4553-95C6-BA46079CF1E2}" type="presParOf" srcId="{FA879F15-EBEF-437D-A2AF-E521710E33E1}" destId="{129831AD-2A49-4B01-AD41-B1C2BAA535CA}" srcOrd="2" destOrd="0" presId="urn:microsoft.com/office/officeart/2005/8/layout/hProcess4"/>
    <dgm:cxn modelId="{27DEBFEB-21D6-481A-A5D7-CBE05520F338}" type="presParOf" srcId="{129831AD-2A49-4B01-AD41-B1C2BAA535CA}" destId="{DA3640D9-DA33-457E-AC8A-550E2538EEEB}" srcOrd="0" destOrd="0" presId="urn:microsoft.com/office/officeart/2005/8/layout/hProcess4"/>
    <dgm:cxn modelId="{4284C470-BDDE-4AB9-9238-2E58002B475C}" type="presParOf" srcId="{DA3640D9-DA33-457E-AC8A-550E2538EEEB}" destId="{1D8AD327-4E99-44CF-A56C-DB61767B1047}" srcOrd="0" destOrd="0" presId="urn:microsoft.com/office/officeart/2005/8/layout/hProcess4"/>
    <dgm:cxn modelId="{E6B01319-564D-412C-9D30-EE53B1409AE3}" type="presParOf" srcId="{DA3640D9-DA33-457E-AC8A-550E2538EEEB}" destId="{45C8292F-6A13-4130-9641-4993B120322C}" srcOrd="1" destOrd="0" presId="urn:microsoft.com/office/officeart/2005/8/layout/hProcess4"/>
    <dgm:cxn modelId="{2B0CC269-0BB2-498E-88B5-CA5BD2F35510}" type="presParOf" srcId="{DA3640D9-DA33-457E-AC8A-550E2538EEEB}" destId="{8DFC7CA0-4024-4672-8E1E-5576460959E2}" srcOrd="2" destOrd="0" presId="urn:microsoft.com/office/officeart/2005/8/layout/hProcess4"/>
    <dgm:cxn modelId="{44F414D1-0DA3-404E-B096-9923EDAA45D0}" type="presParOf" srcId="{DA3640D9-DA33-457E-AC8A-550E2538EEEB}" destId="{36A29A4B-6A95-4D20-A139-60064AA93310}" srcOrd="3" destOrd="0" presId="urn:microsoft.com/office/officeart/2005/8/layout/hProcess4"/>
    <dgm:cxn modelId="{1559E1D2-E84E-4A67-A3EB-428F472046AE}" type="presParOf" srcId="{DA3640D9-DA33-457E-AC8A-550E2538EEEB}" destId="{DD65F450-76FD-4F4A-909D-9F31690CFE73}" srcOrd="4" destOrd="0" presId="urn:microsoft.com/office/officeart/2005/8/layout/hProcess4"/>
    <dgm:cxn modelId="{1D2A2343-85A9-4C83-B50E-3BAD01C7E777}" type="presParOf" srcId="{129831AD-2A49-4B01-AD41-B1C2BAA535CA}" destId="{61E403AE-E0FC-4348-B26F-8138ABCDAA4F}" srcOrd="1" destOrd="0" presId="urn:microsoft.com/office/officeart/2005/8/layout/hProcess4"/>
    <dgm:cxn modelId="{958B7209-9197-4224-AAF8-356BDBE7F7D5}" type="presParOf" srcId="{129831AD-2A49-4B01-AD41-B1C2BAA535CA}" destId="{0A051E5B-65D6-4110-B6A3-EDA703DC4CD0}" srcOrd="2" destOrd="0" presId="urn:microsoft.com/office/officeart/2005/8/layout/hProcess4"/>
    <dgm:cxn modelId="{AC6151F9-68B4-41ED-B91A-F96AB65EB089}" type="presParOf" srcId="{0A051E5B-65D6-4110-B6A3-EDA703DC4CD0}" destId="{ABA430FB-A53C-4AA0-8C43-97765738122F}" srcOrd="0" destOrd="0" presId="urn:microsoft.com/office/officeart/2005/8/layout/hProcess4"/>
    <dgm:cxn modelId="{5F06E10E-785A-4759-9654-E066FA425BBA}" type="presParOf" srcId="{0A051E5B-65D6-4110-B6A3-EDA703DC4CD0}" destId="{689E861D-D397-445B-A7CC-955129175DF5}" srcOrd="1" destOrd="0" presId="urn:microsoft.com/office/officeart/2005/8/layout/hProcess4"/>
    <dgm:cxn modelId="{A166B99D-4326-4367-A830-3E177C11A8D3}" type="presParOf" srcId="{0A051E5B-65D6-4110-B6A3-EDA703DC4CD0}" destId="{80FB350B-ECD9-40C4-9296-E60DF4FBD28C}" srcOrd="2" destOrd="0" presId="urn:microsoft.com/office/officeart/2005/8/layout/hProcess4"/>
    <dgm:cxn modelId="{91ABF801-D24A-4C76-A477-0208A702FC43}" type="presParOf" srcId="{0A051E5B-65D6-4110-B6A3-EDA703DC4CD0}" destId="{B8B5F4CC-51DE-4171-92B4-F44FA77A10A0}" srcOrd="3" destOrd="0" presId="urn:microsoft.com/office/officeart/2005/8/layout/hProcess4"/>
    <dgm:cxn modelId="{913EF254-CBE2-4FED-944E-F77316F235C9}" type="presParOf" srcId="{0A051E5B-65D6-4110-B6A3-EDA703DC4CD0}" destId="{9A4CE48E-2E7B-4D20-A074-5A35B577B4B8}" srcOrd="4" destOrd="0" presId="urn:microsoft.com/office/officeart/2005/8/layout/hProcess4"/>
    <dgm:cxn modelId="{3E017DBA-AC2B-4069-927D-10C89A862C53}" type="presParOf" srcId="{129831AD-2A49-4B01-AD41-B1C2BAA535CA}" destId="{F3186DB4-D99B-4264-A5E8-8BA239D65EDA}" srcOrd="3" destOrd="0" presId="urn:microsoft.com/office/officeart/2005/8/layout/hProcess4"/>
    <dgm:cxn modelId="{F23C5B2F-D929-4D02-9103-C2044EBC7CD9}" type="presParOf" srcId="{129831AD-2A49-4B01-AD41-B1C2BAA535CA}" destId="{C075020C-9DCF-4D74-8C60-26DE59540CF7}" srcOrd="4" destOrd="0" presId="urn:microsoft.com/office/officeart/2005/8/layout/hProcess4"/>
    <dgm:cxn modelId="{3F2C708D-524D-421A-866D-7C7CD2F12A44}" type="presParOf" srcId="{C075020C-9DCF-4D74-8C60-26DE59540CF7}" destId="{DFB4F8FD-B372-4232-AB7F-743B06861B84}" srcOrd="0" destOrd="0" presId="urn:microsoft.com/office/officeart/2005/8/layout/hProcess4"/>
    <dgm:cxn modelId="{B651F468-F6EE-4B50-8298-D66ED2DFB7ED}" type="presParOf" srcId="{C075020C-9DCF-4D74-8C60-26DE59540CF7}" destId="{9BC0A223-C336-4892-81F8-75929D92100E}" srcOrd="1" destOrd="0" presId="urn:microsoft.com/office/officeart/2005/8/layout/hProcess4"/>
    <dgm:cxn modelId="{37F5BC3A-986F-4D21-A273-520A20C1C2E1}" type="presParOf" srcId="{C075020C-9DCF-4D74-8C60-26DE59540CF7}" destId="{B0C5F0AF-76FD-4FFC-AF27-70352A7B1B0D}" srcOrd="2" destOrd="0" presId="urn:microsoft.com/office/officeart/2005/8/layout/hProcess4"/>
    <dgm:cxn modelId="{BB9ADB5B-5581-4A4A-A871-4AE1DD076CF5}" type="presParOf" srcId="{C075020C-9DCF-4D74-8C60-26DE59540CF7}" destId="{D5E6E68E-2321-4F65-8DCF-5C9D0F4532A6}" srcOrd="3" destOrd="0" presId="urn:microsoft.com/office/officeart/2005/8/layout/hProcess4"/>
    <dgm:cxn modelId="{5CA8C75F-3862-4FD3-83C5-715E2E0A83B8}" type="presParOf" srcId="{C075020C-9DCF-4D74-8C60-26DE59540CF7}" destId="{3AF2AA52-48D8-477B-8351-AB322DBC280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8292F-6A13-4130-9641-4993B120322C}">
      <dsp:nvSpPr>
        <dsp:cNvPr id="0" name=""/>
        <dsp:cNvSpPr/>
      </dsp:nvSpPr>
      <dsp:spPr>
        <a:xfrm>
          <a:off x="2535" y="692316"/>
          <a:ext cx="2257061" cy="223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Node collection &amp; profile extraction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Posts &amp; opinions extraction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Classify relevant &amp; irrelevant nodes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Store Nodes table, Posts table &amp; Comments table in Data Warehouse</a:t>
          </a:r>
          <a:endParaRPr lang="en-CA" sz="1400" kern="1200" dirty="0"/>
        </a:p>
      </dsp:txBody>
      <dsp:txXfrm>
        <a:off x="54055" y="743836"/>
        <a:ext cx="2154021" cy="1655991"/>
      </dsp:txXfrm>
    </dsp:sp>
    <dsp:sp modelId="{61E403AE-E0FC-4348-B26F-8138ABCDAA4F}">
      <dsp:nvSpPr>
        <dsp:cNvPr id="0" name=""/>
        <dsp:cNvSpPr/>
      </dsp:nvSpPr>
      <dsp:spPr>
        <a:xfrm rot="1202878">
          <a:off x="1169624" y="1289762"/>
          <a:ext cx="2660138" cy="2660138"/>
        </a:xfrm>
        <a:prstGeom prst="leftCircularArrow">
          <a:avLst>
            <a:gd name="adj1" fmla="val 3049"/>
            <a:gd name="adj2" fmla="val 374223"/>
            <a:gd name="adj3" fmla="val 1777209"/>
            <a:gd name="adj4" fmla="val 8651964"/>
            <a:gd name="adj5" fmla="val 355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A29A4B-6A95-4D20-A139-60064AA93310}">
      <dsp:nvSpPr>
        <dsp:cNvPr id="0" name=""/>
        <dsp:cNvSpPr/>
      </dsp:nvSpPr>
      <dsp:spPr>
        <a:xfrm>
          <a:off x="529202" y="2695086"/>
          <a:ext cx="1925964" cy="765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TPD</a:t>
          </a:r>
          <a:endParaRPr lang="en-CA" sz="3200" kern="1200" dirty="0"/>
        </a:p>
      </dsp:txBody>
      <dsp:txXfrm>
        <a:off x="551634" y="2717518"/>
        <a:ext cx="1881100" cy="721028"/>
      </dsp:txXfrm>
    </dsp:sp>
    <dsp:sp modelId="{689E861D-D397-445B-A7CC-955129175DF5}">
      <dsp:nvSpPr>
        <dsp:cNvPr id="0" name=""/>
        <dsp:cNvSpPr/>
      </dsp:nvSpPr>
      <dsp:spPr>
        <a:xfrm>
          <a:off x="2841331" y="507482"/>
          <a:ext cx="2536025" cy="2871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Tokenization &amp; POS-Tagging: to identify opinion words &amp; semantic orientation using extended </a:t>
          </a:r>
          <a:r>
            <a:rPr lang="en-US" sz="1400" kern="1200" dirty="0" err="1" smtClean="0"/>
            <a:t>OpinionMiner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frequent features by </a:t>
          </a:r>
          <a:r>
            <a:rPr lang="en-US" sz="1400" kern="1200" dirty="0" err="1" smtClean="0"/>
            <a:t>Apriori</a:t>
          </a:r>
          <a:r>
            <a:rPr lang="en-US" sz="1400" kern="1200" dirty="0" smtClean="0"/>
            <a:t> frequent pattern mining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Polarity measure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Store Influential &amp; Influenced nodes table in Data warehouse</a:t>
          </a:r>
          <a:endParaRPr lang="en-CA" sz="1400" kern="1200" dirty="0"/>
        </a:p>
      </dsp:txBody>
      <dsp:txXfrm>
        <a:off x="2907406" y="1188822"/>
        <a:ext cx="2403875" cy="2123819"/>
      </dsp:txXfrm>
    </dsp:sp>
    <dsp:sp modelId="{F3186DB4-D99B-4264-A5E8-8BA239D65EDA}">
      <dsp:nvSpPr>
        <dsp:cNvPr id="0" name=""/>
        <dsp:cNvSpPr/>
      </dsp:nvSpPr>
      <dsp:spPr>
        <a:xfrm>
          <a:off x="4096576" y="-77521"/>
          <a:ext cx="2744515" cy="2744515"/>
        </a:xfrm>
        <a:prstGeom prst="circularArrow">
          <a:avLst>
            <a:gd name="adj1" fmla="val 2955"/>
            <a:gd name="adj2" fmla="val 361920"/>
            <a:gd name="adj3" fmla="val 20026200"/>
            <a:gd name="adj4" fmla="val 13139142"/>
            <a:gd name="adj5" fmla="val 344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B5F4CC-51DE-4171-92B4-F44FA77A10A0}">
      <dsp:nvSpPr>
        <dsp:cNvPr id="0" name=""/>
        <dsp:cNvSpPr/>
      </dsp:nvSpPr>
      <dsp:spPr>
        <a:xfrm>
          <a:off x="3507480" y="300906"/>
          <a:ext cx="1925964" cy="765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PCP-Miner</a:t>
          </a:r>
          <a:endParaRPr lang="en-CA" sz="3200" kern="1200" dirty="0"/>
        </a:p>
      </dsp:txBody>
      <dsp:txXfrm>
        <a:off x="3529912" y="323338"/>
        <a:ext cx="1881100" cy="721028"/>
      </dsp:txXfrm>
    </dsp:sp>
    <dsp:sp modelId="{9BC0A223-C336-4892-81F8-75929D92100E}">
      <dsp:nvSpPr>
        <dsp:cNvPr id="0" name=""/>
        <dsp:cNvSpPr/>
      </dsp:nvSpPr>
      <dsp:spPr>
        <a:xfrm>
          <a:off x="5819609" y="894793"/>
          <a:ext cx="2166710" cy="209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Generate Influence Network i.e., Community preference</a:t>
          </a:r>
          <a:endParaRPr lang="en-CA" sz="1400" kern="1200" dirty="0"/>
        </a:p>
      </dsp:txBody>
      <dsp:txXfrm>
        <a:off x="5867909" y="943093"/>
        <a:ext cx="2070110" cy="1552488"/>
      </dsp:txXfrm>
    </dsp:sp>
    <dsp:sp modelId="{D5E6E68E-2321-4F65-8DCF-5C9D0F4532A6}">
      <dsp:nvSpPr>
        <dsp:cNvPr id="0" name=""/>
        <dsp:cNvSpPr/>
      </dsp:nvSpPr>
      <dsp:spPr>
        <a:xfrm>
          <a:off x="6301100" y="2454808"/>
          <a:ext cx="1925964" cy="765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PoPGen</a:t>
          </a:r>
          <a:endParaRPr lang="en-CA" sz="3200" kern="1200" dirty="0"/>
        </a:p>
      </dsp:txBody>
      <dsp:txXfrm>
        <a:off x="6323532" y="2477240"/>
        <a:ext cx="1881100" cy="721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089" y="3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0507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089" y="6630507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3576" eaLnBrk="1" hangingPunct="1">
              <a:defRPr kumimoji="1" sz="1200">
                <a:latin typeface="Arial Black" pitchFamily="34" charset="0"/>
              </a:defRPr>
            </a:lvl1pPr>
          </a:lstStyle>
          <a:p>
            <a:fld id="{8F013E33-EFD8-41BE-97D6-93CF1D9B3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defTabSz="913576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185" y="3"/>
            <a:ext cx="3962819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defTabSz="913576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7338" y="523875"/>
            <a:ext cx="3489325" cy="261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8365" y="3315857"/>
            <a:ext cx="6707275" cy="31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1709"/>
            <a:ext cx="3962820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3576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185" y="6631709"/>
            <a:ext cx="3962819" cy="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3576">
              <a:defRPr sz="1200">
                <a:latin typeface="Arial Black" pitchFamily="34" charset="0"/>
              </a:defRPr>
            </a:lvl1pPr>
          </a:lstStyle>
          <a:p>
            <a:fld id="{FB4E03FD-5BA2-4C63-8D99-9F7A63459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F937C-A822-4068-849E-D12500F2B5AC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7338" y="523875"/>
            <a:ext cx="3489325" cy="26177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7338" y="523875"/>
            <a:ext cx="3489325" cy="2617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03FD-5BA2-4C63-8D99-9F7A634597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01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86A5C3-A9D4-4996-9C79-BD17429E9F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E65CA-5ECE-4915-B8CE-ABA2CC9380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F3C71D-DAC8-4E91-9BFA-D7759C9674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C9635B-385C-4EC1-B124-AE4E81072C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D9C212-08AC-47A1-A63C-574A46CE3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ACB91E-EA58-4BA4-94F9-4DF077FE36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690203-F97C-40D7-B429-AF40583D0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5C107-0430-411B-9B94-9A3A31A9EA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4B9C-C5F0-4105-A583-558D94DB8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5C70EB-82E2-4182-8BEE-8BA6183107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F6E03-8606-4E23-9A42-6F1A028BC6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C034E-6705-4286-8AD3-C69A17E896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5189C3-03A1-438D-9D6C-2E4B034C5A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30E9E-8F43-4DCA-9460-B586E568FB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927B4-0009-4D12-9223-A9E89FC17C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345FC74-C188-4B95-B77E-99598379A99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ransition spd="slow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676400"/>
            <a:ext cx="6019800" cy="2554545"/>
          </a:xfrm>
          <a:noFill/>
          <a:ln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Social Network Opinion and Posts Mining for Community Preference Discovery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267200" cy="8382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000" b="1" u="sng" dirty="0" smtClean="0"/>
              <a:t>Thesis Defense By</a:t>
            </a:r>
            <a:r>
              <a:rPr lang="en-US" sz="2000" u="sng" dirty="0" smtClean="0"/>
              <a:t> </a:t>
            </a:r>
          </a:p>
          <a:p>
            <a:pPr algn="l">
              <a:spcBef>
                <a:spcPts val="0"/>
              </a:spcBef>
            </a:pPr>
            <a:endParaRPr lang="en-US" sz="2000" dirty="0" smtClean="0"/>
          </a:p>
          <a:p>
            <a:pPr algn="l">
              <a:spcBef>
                <a:spcPts val="0"/>
              </a:spcBef>
            </a:pPr>
            <a:r>
              <a:rPr lang="en-US" sz="2000" dirty="0" err="1" smtClean="0"/>
              <a:t>Tamanna</a:t>
            </a:r>
            <a:r>
              <a:rPr lang="en-US" sz="2000" dirty="0" smtClean="0"/>
              <a:t> Mumu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mumut@uwindsor.ca</a:t>
            </a:r>
            <a:endParaRPr lang="en-US" sz="20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3124200" y="4191000"/>
            <a:ext cx="624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Thesis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Chair: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Ziad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Kobti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en-US" b="1" kern="0" dirty="0" smtClean="0">
                <a:latin typeface="+mn-lt"/>
              </a:rPr>
              <a:t>Advisor: </a:t>
            </a:r>
            <a:r>
              <a:rPr lang="en-US" dirty="0" smtClean="0">
                <a:latin typeface="+mn-lt"/>
              </a:rPr>
              <a:t>Dr. Christie </a:t>
            </a:r>
            <a:r>
              <a:rPr lang="en-US" dirty="0" err="1" smtClean="0">
                <a:latin typeface="+mn-lt"/>
              </a:rPr>
              <a:t>Ezeife</a:t>
            </a:r>
            <a:r>
              <a:rPr lang="en-US" dirty="0" smtClean="0">
                <a:latin typeface="+mn-lt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Reader: </a:t>
            </a:r>
            <a:r>
              <a:rPr lang="en-US" dirty="0" smtClean="0">
                <a:latin typeface="+mn-lt"/>
              </a:rPr>
              <a:t>Dr. </a:t>
            </a:r>
            <a:r>
              <a:rPr lang="en-US" dirty="0" err="1" smtClean="0">
                <a:latin typeface="+mn-lt"/>
              </a:rPr>
              <a:t>Subir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Bandyopadhyay</a:t>
            </a:r>
            <a:r>
              <a:rPr lang="en-US" dirty="0" smtClean="0">
                <a:latin typeface="+mn-lt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Reader: </a:t>
            </a:r>
            <a:r>
              <a:rPr lang="en-US" dirty="0" smtClean="0">
                <a:latin typeface="+mn-lt"/>
              </a:rPr>
              <a:t>Dr. Eugene H. Kim [Physics]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172200"/>
            <a:ext cx="2286000" cy="626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Viral Marketing Problem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82000" cy="46482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b="1" dirty="0" smtClean="0"/>
                  <a:t>Given</a:t>
                </a:r>
                <a:r>
                  <a:rPr lang="en-US" dirty="0" smtClean="0"/>
                  <a:t> </a:t>
                </a:r>
              </a:p>
              <a:p>
                <a:pPr lvl="1" algn="just"/>
                <a:r>
                  <a:rPr lang="en-US" dirty="0" smtClean="0"/>
                  <a:t>Limited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for initial advertising</a:t>
                </a:r>
              </a:p>
              <a:p>
                <a:pPr lvl="2" algn="just"/>
                <a:r>
                  <a:rPr lang="en-US" dirty="0" smtClean="0"/>
                  <a:t>e.g., give away free samples of products</a:t>
                </a:r>
              </a:p>
              <a:p>
                <a:pPr lvl="1" algn="just"/>
                <a:r>
                  <a:rPr lang="en-US" dirty="0" smtClean="0"/>
                  <a:t>Influence estimation</a:t>
                </a:r>
              </a:p>
              <a:p>
                <a:pPr lvl="2" algn="just"/>
                <a:r>
                  <a:rPr lang="en-US" dirty="0" smtClean="0"/>
                  <a:t>Influence probability</a:t>
                </a:r>
              </a:p>
              <a:p>
                <a:pPr lvl="2" algn="just"/>
                <a:r>
                  <a:rPr lang="en-US" dirty="0" smtClean="0"/>
                  <a:t>Opinions</a:t>
                </a:r>
              </a:p>
              <a:p>
                <a:pPr algn="just"/>
                <a:r>
                  <a:rPr lang="en-US" b="1" dirty="0" smtClean="0"/>
                  <a:t>Goal</a:t>
                </a:r>
              </a:p>
              <a:p>
                <a:pPr lvl="1" algn="just"/>
                <a:r>
                  <a:rPr lang="en-US" dirty="0" smtClean="0"/>
                  <a:t>Maximize the influence spread</a:t>
                </a:r>
              </a:p>
              <a:p>
                <a:pPr algn="just"/>
                <a:r>
                  <a:rPr lang="en-US" b="1" dirty="0" smtClean="0"/>
                  <a:t>Question</a:t>
                </a:r>
              </a:p>
              <a:p>
                <a:pPr lvl="1" algn="just"/>
                <a:r>
                  <a:rPr lang="en-US" dirty="0" smtClean="0"/>
                  <a:t>Which set of users (at most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 should we target for marketing?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82000" cy="4648200"/>
              </a:xfrm>
              <a:blipFill rotWithShape="1">
                <a:blip r:embed="rId2"/>
                <a:stretch>
                  <a:fillRect l="-800" t="-3408" r="-13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Issues and Challenges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In terms of execution time with network growth</a:t>
            </a:r>
          </a:p>
          <a:p>
            <a:pPr lvl="1" algn="just"/>
            <a:r>
              <a:rPr lang="en-US" dirty="0" smtClean="0"/>
              <a:t>In terms of propagation and </a:t>
            </a:r>
            <a:r>
              <a:rPr lang="en-US" dirty="0" err="1" smtClean="0"/>
              <a:t>virality</a:t>
            </a:r>
            <a:endParaRPr lang="en-US" dirty="0" smtClean="0"/>
          </a:p>
          <a:p>
            <a:pPr lvl="1" algn="just"/>
            <a:r>
              <a:rPr lang="en-US" dirty="0" smtClean="0"/>
              <a:t>In terms of network pruning</a:t>
            </a:r>
          </a:p>
          <a:p>
            <a:pPr algn="just"/>
            <a:r>
              <a:rPr lang="en-US" dirty="0" smtClean="0"/>
              <a:t>Product specific influence</a:t>
            </a:r>
          </a:p>
          <a:p>
            <a:pPr lvl="1" algn="just"/>
            <a:r>
              <a:rPr lang="en-US" dirty="0" smtClean="0"/>
              <a:t>For optimal marketing decisions</a:t>
            </a:r>
          </a:p>
          <a:p>
            <a:pPr algn="just"/>
            <a:r>
              <a:rPr lang="en-US" dirty="0" smtClean="0"/>
              <a:t>Dynamic Social Network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Motivation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73058"/>
              </p:ext>
            </p:extLst>
          </p:nvPr>
        </p:nvGraphicFramePr>
        <p:xfrm>
          <a:off x="457200" y="1066800"/>
          <a:ext cx="8077200" cy="524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/>
                <a:gridCol w="1371600"/>
                <a:gridCol w="1371600"/>
                <a:gridCol w="16764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Existing Systems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Type of Network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Size of Products/Opinions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Measurements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Limitations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General IM</a:t>
                      </a:r>
                    </a:p>
                    <a:p>
                      <a:r>
                        <a:rPr lang="en-CA" sz="1600" dirty="0" smtClean="0"/>
                        <a:t>CELF </a:t>
                      </a:r>
                    </a:p>
                    <a:p>
                      <a:r>
                        <a:rPr lang="en-CA" sz="1600" dirty="0" smtClean="0"/>
                        <a:t>(</a:t>
                      </a:r>
                      <a:r>
                        <a:rPr lang="en-CA" sz="1600" dirty="0" err="1" smtClean="0"/>
                        <a:t>Leskovec</a:t>
                      </a:r>
                      <a:r>
                        <a:rPr lang="en-CA" sz="1600" dirty="0" smtClean="0"/>
                        <a:t> et al., 2007)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SN (user-user network)</a:t>
                      </a:r>
                    </a:p>
                    <a:p>
                      <a:r>
                        <a:rPr lang="en-CA" sz="1600" dirty="0" smtClean="0"/>
                        <a:t>e.g., Facebook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All users post about multiple products on multiple</a:t>
                      </a:r>
                      <a:r>
                        <a:rPr lang="en-CA" sz="1600" baseline="0" dirty="0" smtClean="0"/>
                        <a:t> posts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Probability of</a:t>
                      </a:r>
                      <a:r>
                        <a:rPr lang="en-CA" sz="1600" baseline="0" dirty="0" smtClean="0"/>
                        <a:t> users performing actions after an influential user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Does not consider ‘opinion’ of users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Not product specific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Not scalable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General</a:t>
                      </a:r>
                      <a:r>
                        <a:rPr lang="en-CA" sz="1600" baseline="0" dirty="0" smtClean="0"/>
                        <a:t> IM</a:t>
                      </a:r>
                    </a:p>
                    <a:p>
                      <a:r>
                        <a:rPr lang="en-CA" sz="1600" baseline="0" dirty="0" smtClean="0"/>
                        <a:t>T-IM (Ahmed and </a:t>
                      </a:r>
                      <a:r>
                        <a:rPr lang="en-CA" sz="1600" baseline="0" dirty="0" err="1" smtClean="0"/>
                        <a:t>Ezeife</a:t>
                      </a:r>
                      <a:r>
                        <a:rPr lang="en-CA" sz="1600" baseline="0" dirty="0" smtClean="0"/>
                        <a:t>, 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SN (user-user network)</a:t>
                      </a:r>
                    </a:p>
                    <a:p>
                      <a:r>
                        <a:rPr lang="en-CA" sz="1600" dirty="0" smtClean="0"/>
                        <a:t>e.g., Facebook</a:t>
                      </a:r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All users post</a:t>
                      </a:r>
                      <a:r>
                        <a:rPr lang="en-CA" sz="1600" baseline="0" dirty="0" smtClean="0"/>
                        <a:t> about multiple products on multiple posts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Probability of</a:t>
                      </a:r>
                      <a:r>
                        <a:rPr lang="en-CA" sz="1600" baseline="0" dirty="0" smtClean="0"/>
                        <a:t> users performing or not performing actions (+/-) by influential users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Does not consider ‘opinion’ of users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Explicitly given positive/negative influence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Not product specific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Not scalable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General Opinion Mining</a:t>
                      </a:r>
                    </a:p>
                    <a:p>
                      <a:r>
                        <a:rPr lang="en-CA" sz="1600" dirty="0" err="1" smtClean="0"/>
                        <a:t>OpinionMiner</a:t>
                      </a:r>
                      <a:r>
                        <a:rPr lang="en-CA" sz="1600" dirty="0" smtClean="0"/>
                        <a:t> (Jin et al., 2009)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Domain specific websites</a:t>
                      </a:r>
                    </a:p>
                    <a:p>
                      <a:r>
                        <a:rPr lang="en-CA" sz="1600" dirty="0" smtClean="0"/>
                        <a:t>(user-service</a:t>
                      </a:r>
                      <a:r>
                        <a:rPr lang="en-CA" sz="1600" baseline="0" dirty="0" smtClean="0"/>
                        <a:t> network)</a:t>
                      </a:r>
                    </a:p>
                    <a:p>
                      <a:r>
                        <a:rPr lang="en-CA" sz="1600" baseline="0" dirty="0" smtClean="0"/>
                        <a:t>e.g., Amazon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One user posts about one product on single post page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Comments and ratings on the product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Given predefined product features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dirty="0" smtClean="0"/>
                        <a:t>Ignore</a:t>
                      </a:r>
                      <a:r>
                        <a:rPr lang="en-CA" sz="1600" baseline="0" dirty="0" smtClean="0"/>
                        <a:t> opinions about different products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800600"/>
            <a:ext cx="3886200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  <a:latin typeface="Cambria" pitchFamily="18" charset="0"/>
              </a:rPr>
              <a:t>e.g.,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solidFill>
                  <a:srgbClr val="00B0F0"/>
                </a:solidFill>
                <a:latin typeface="Cambria" pitchFamily="18" charset="0"/>
              </a:rPr>
              <a:t>screen is big, phone weight is light.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solidFill>
                  <a:srgbClr val="00B0F0"/>
                </a:solidFill>
                <a:latin typeface="Cambria" pitchFamily="18" charset="0"/>
              </a:rPr>
              <a:t>Samsung Galaxy II webpage has a review about iPhone 5</a:t>
            </a:r>
            <a:endParaRPr lang="en-CA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2484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Table 1</a:t>
            </a:r>
            <a:endParaRPr lang="en-CA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Thesis Hypothesis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Existing IM algorithms (such as CELF, T-IM)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 work on social networks (user-user networks e.g., Facebook)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 sometimes inefficient and inaccurate because of lack of focus on a specific product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 incomplete processing of actual opinions behind the influence spread. </a:t>
            </a:r>
          </a:p>
          <a:p>
            <a:pPr algn="just"/>
            <a:r>
              <a:rPr lang="en-US" dirty="0" smtClean="0"/>
              <a:t>This thesis proposes a product-specific approach on improving accuracy of generated influence network for viral marketing.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3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Thesis Problem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077200" cy="48006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Build an </a:t>
                </a:r>
                <a:r>
                  <a:rPr lang="en-US" b="1" dirty="0" smtClean="0">
                    <a:ln w="12700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influence network (IN) generation model</a:t>
                </a:r>
                <a:r>
                  <a:rPr lang="en-US" dirty="0" smtClean="0"/>
                  <a:t> for influence maximization (IM), based on </a:t>
                </a:r>
                <a:r>
                  <a:rPr lang="en-US" b="1" dirty="0" smtClean="0">
                    <a:ln w="12700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mining users’ posts and opinions (positive/negative) </a:t>
                </a:r>
                <a:r>
                  <a:rPr lang="en-US" dirty="0" smtClean="0"/>
                  <a:t>on </a:t>
                </a:r>
                <a:r>
                  <a:rPr lang="en-US" b="1" dirty="0" smtClean="0">
                    <a:ln w="12700">
                      <a:solidFill>
                        <a:srgbClr val="DE6D10"/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 specific product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n w="12700">
                      <a:solidFill>
                        <a:srgbClr val="DE6D10"/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relationships</a:t>
                </a:r>
                <a:r>
                  <a:rPr lang="en-US" dirty="0" smtClean="0"/>
                  <a:t>, from a friendship network (user-user network)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where every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connects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CA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=1,2,…,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) and indicates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have relationship on a specific product.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077200" cy="4800600"/>
              </a:xfrm>
              <a:blipFill rotWithShape="1">
                <a:blip r:embed="rId2"/>
                <a:stretch>
                  <a:fillRect l="-981" t="-2919" r="-23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4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Thesis Contribution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CA" dirty="0" smtClean="0"/>
              <a:t>First, to consider opinions on friendship network for specific product</a:t>
            </a:r>
          </a:p>
          <a:p>
            <a:pPr lvl="1"/>
            <a:r>
              <a:rPr lang="en-CA" dirty="0" smtClean="0"/>
              <a:t>A new influence network (IN) generation model – </a:t>
            </a:r>
            <a:r>
              <a:rPr lang="en-CA" b="1" dirty="0" smtClean="0"/>
              <a:t>OBIN</a:t>
            </a:r>
          </a:p>
          <a:p>
            <a:pPr lvl="2" algn="just"/>
            <a:r>
              <a:rPr lang="en-CA" dirty="0"/>
              <a:t>C</a:t>
            </a:r>
            <a:r>
              <a:rPr lang="en-CA" dirty="0" smtClean="0"/>
              <a:t>onsiders multiple posts by multiple users on a specific product</a:t>
            </a:r>
          </a:p>
          <a:p>
            <a:pPr lvl="2" algn="just"/>
            <a:r>
              <a:rPr lang="en-CA" dirty="0" smtClean="0"/>
              <a:t>Aggregates all kinds of users’ explicit/implicit opinions (e.g., likes/dislikes, re-shares, positive/negative comments)</a:t>
            </a:r>
          </a:p>
          <a:p>
            <a:pPr lvl="2" algn="just"/>
            <a:r>
              <a:rPr lang="en-CA" dirty="0" smtClean="0"/>
              <a:t>Users-users relationships</a:t>
            </a:r>
          </a:p>
          <a:p>
            <a:pPr algn="just"/>
            <a:r>
              <a:rPr lang="en-CA" dirty="0" smtClean="0"/>
              <a:t>Propose a local search algorithm based on network pruning strategy to discover ranked list of users and opinions, and to classify relevant and irrelevant users for specific product – </a:t>
            </a:r>
            <a:r>
              <a:rPr lang="en-CA" b="1" dirty="0" smtClean="0"/>
              <a:t>TPD</a:t>
            </a:r>
          </a:p>
          <a:p>
            <a:pPr algn="just"/>
            <a:r>
              <a:rPr lang="en-US" dirty="0" smtClean="0"/>
              <a:t>Propose an algorithm to compute </a:t>
            </a:r>
            <a:r>
              <a:rPr lang="en-US" i="1" dirty="0" smtClean="0"/>
              <a:t>popularity scores </a:t>
            </a:r>
            <a:r>
              <a:rPr lang="en-US" dirty="0" smtClean="0"/>
              <a:t>of users extending </a:t>
            </a:r>
            <a:r>
              <a:rPr lang="en-US" dirty="0" err="1" smtClean="0"/>
              <a:t>OpinionMiner</a:t>
            </a:r>
            <a:r>
              <a:rPr lang="en-US" dirty="0" smtClean="0"/>
              <a:t> (Jin et al., 2009) with </a:t>
            </a:r>
            <a:r>
              <a:rPr lang="en-US" dirty="0" err="1" smtClean="0"/>
              <a:t>Apriori</a:t>
            </a:r>
            <a:r>
              <a:rPr lang="en-US" dirty="0" smtClean="0"/>
              <a:t> frequent pattern mining, and to compute </a:t>
            </a:r>
            <a:r>
              <a:rPr lang="en-US" i="1" dirty="0" smtClean="0"/>
              <a:t>influence scores </a:t>
            </a:r>
            <a:r>
              <a:rPr lang="en-US" dirty="0" smtClean="0"/>
              <a:t>of users to discover user-user relations – </a:t>
            </a:r>
            <a:r>
              <a:rPr lang="en-US" b="1" dirty="0" smtClean="0"/>
              <a:t>PCP-Miner</a:t>
            </a:r>
          </a:p>
          <a:p>
            <a:pPr algn="just"/>
            <a:r>
              <a:rPr lang="en-US" dirty="0" err="1" smtClean="0"/>
              <a:t>Showes</a:t>
            </a:r>
            <a:r>
              <a:rPr lang="en-US" dirty="0" smtClean="0"/>
              <a:t> that OBIN gives relevant influential users for a product more efficiently, and influence spread over network occurs more effectively than standard IM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40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Related 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Dave et al. [ACM WWW 2003]</a:t>
            </a:r>
          </a:p>
          <a:p>
            <a:pPr lvl="1" algn="just"/>
            <a:r>
              <a:rPr lang="en-US" dirty="0" smtClean="0"/>
              <a:t>Opinion mining based on predefined product features</a:t>
            </a:r>
          </a:p>
          <a:p>
            <a:pPr algn="just"/>
            <a:r>
              <a:rPr lang="en-US" dirty="0" smtClean="0"/>
              <a:t>Hu and Liu [ACM KDD 2004]</a:t>
            </a:r>
          </a:p>
          <a:p>
            <a:pPr lvl="1" algn="just"/>
            <a:r>
              <a:rPr lang="en-US" dirty="0" smtClean="0"/>
              <a:t>Product feature based summarization method</a:t>
            </a:r>
          </a:p>
          <a:p>
            <a:pPr algn="just"/>
            <a:r>
              <a:rPr lang="en-US" dirty="0" err="1" smtClean="0"/>
              <a:t>Mishne</a:t>
            </a:r>
            <a:r>
              <a:rPr lang="en-US" dirty="0" smtClean="0"/>
              <a:t> and Glance [WWW 2006]</a:t>
            </a:r>
          </a:p>
          <a:p>
            <a:pPr lvl="1" algn="just"/>
            <a:r>
              <a:rPr lang="en-US" dirty="0" smtClean="0"/>
              <a:t>Identifying weblog popularity by comment depth</a:t>
            </a:r>
          </a:p>
          <a:p>
            <a:pPr algn="just"/>
            <a:r>
              <a:rPr lang="en-US" dirty="0"/>
              <a:t>Ding et al. [ACM WSDM 2008</a:t>
            </a:r>
            <a:r>
              <a:rPr lang="en-US" dirty="0" smtClean="0"/>
              <a:t>]</a:t>
            </a:r>
          </a:p>
          <a:p>
            <a:pPr lvl="1" algn="just"/>
            <a:r>
              <a:rPr lang="en-US" dirty="0" smtClean="0"/>
              <a:t>Identifies semantic orientation of opinions by product features</a:t>
            </a:r>
          </a:p>
          <a:p>
            <a:pPr algn="just"/>
            <a:r>
              <a:rPr lang="en-US" dirty="0" smtClean="0"/>
              <a:t>Tang et al. [ACM KDD 2009]</a:t>
            </a:r>
          </a:p>
          <a:p>
            <a:pPr lvl="1" algn="just"/>
            <a:r>
              <a:rPr lang="en-US" dirty="0" smtClean="0"/>
              <a:t>Learn influence probability in co-authorship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3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077200" cy="40386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 smtClean="0"/>
                  <a:t>Let us consider a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for which we want to compute influence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lvl="1" algn="just">
                  <a:buFont typeface="Wingdings" pitchFamily="2" charset="2"/>
                  <a:buChar char="Ø"/>
                </a:pPr>
                <a:r>
                  <a:rPr lang="en-US" dirty="0" smtClean="0"/>
                  <a:t>Find relevant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who posted updates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 algn="just">
                  <a:buFont typeface="Wingdings" pitchFamily="2" charset="2"/>
                  <a:buChar char="Ø"/>
                </a:pPr>
                <a:r>
                  <a:rPr lang="en-US" dirty="0" smtClean="0"/>
                  <a:t>For each relevant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find relevant 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lvl="1" algn="just">
                  <a:buFont typeface="Wingdings" pitchFamily="2" charset="2"/>
                  <a:buChar char="Ø"/>
                </a:pPr>
                <a:r>
                  <a:rPr lang="en-US" dirty="0" smtClean="0"/>
                  <a:t>For each relevant 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err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, apply opinion mining on the extracted opinions to identify positive and negative opinions</a:t>
                </a:r>
              </a:p>
              <a:p>
                <a:pPr lvl="1" algn="just">
                  <a:buFont typeface="Wingdings" pitchFamily="2" charset="2"/>
                  <a:buChar char="Ø"/>
                </a:pPr>
                <a:r>
                  <a:rPr lang="en-US" dirty="0" smtClean="0"/>
                  <a:t>Find influenced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CA" b="0" i="1" dirty="0" smtClean="0">
                        <a:latin typeface="Cambria Math"/>
                      </a:rPr>
                      <m:t> 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who gave opinions on W and find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algn="just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077200" cy="4038600"/>
              </a:xfrm>
              <a:blipFill rotWithShape="1">
                <a:blip r:embed="rId2"/>
                <a:stretch>
                  <a:fillRect l="-830" t="-3922" r="-17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1843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48562"/>
                  </p:ext>
                </p:extLst>
              </p:nvPr>
            </p:nvGraphicFramePr>
            <p:xfrm>
              <a:off x="2514600" y="1600200"/>
              <a:ext cx="14478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800"/>
                    <a:gridCol w="762000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Posts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Type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Text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Image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Video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48562"/>
                  </p:ext>
                </p:extLst>
              </p:nvPr>
            </p:nvGraphicFramePr>
            <p:xfrm>
              <a:off x="2514600" y="1600200"/>
              <a:ext cx="14478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800"/>
                    <a:gridCol w="7620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Posts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Type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93" t="-108333" r="-111607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Text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93" t="-208333" r="-111607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Image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93" t="-308333" r="-111607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Video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635953"/>
                  </p:ext>
                </p:extLst>
              </p:nvPr>
            </p:nvGraphicFramePr>
            <p:xfrm>
              <a:off x="4800600" y="1219200"/>
              <a:ext cx="346658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8489"/>
                    <a:gridCol w="25180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Nodes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Responses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Likes/dislikes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Re-shares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(reply to other)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(negative)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(positive)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635953"/>
                  </p:ext>
                </p:extLst>
              </p:nvPr>
            </p:nvGraphicFramePr>
            <p:xfrm>
              <a:off x="4800600" y="1219200"/>
              <a:ext cx="346658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8489"/>
                    <a:gridCol w="25180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Nodes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Responses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45" t="-108197" r="-26709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Likes/dislikes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45" t="-208197" r="-26709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Re-shares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45" t="-313333" r="-26709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(reply to other)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45" t="-406557" r="-26709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(negative)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45" t="-506557" r="-26709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(positive)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00178"/>
              </p:ext>
            </p:extLst>
          </p:nvPr>
        </p:nvGraphicFramePr>
        <p:xfrm>
          <a:off x="914400" y="3429000"/>
          <a:ext cx="402207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Visio" r:id="rId5" imgW="4777807" imgH="3432673" progId="Visio.Drawing.11">
                  <p:embed/>
                </p:oleObj>
              </mc:Choice>
              <mc:Fallback>
                <p:oleObj name="Visio" r:id="rId5" imgW="4777807" imgH="34326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4022078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155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We propose the </a:t>
                </a:r>
                <a:r>
                  <a:rPr lang="en-US" b="1" dirty="0" smtClean="0"/>
                  <a:t>Pruning strategy </a:t>
                </a:r>
                <a:r>
                  <a:rPr lang="en-US" dirty="0" smtClean="0"/>
                  <a:t>as:</a:t>
                </a:r>
              </a:p>
              <a:p>
                <a:pPr lvl="1"/>
                <a:r>
                  <a:rPr lang="en-US" dirty="0" smtClean="0"/>
                  <a:t>Approve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CA" b="0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𝑛𝐿</m:t>
                    </m:r>
                  </m:oMath>
                </a14:m>
                <a:r>
                  <a:rPr lang="en-US" dirty="0" smtClean="0"/>
                  <a:t> : no. of friends or no. of likes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US" dirty="0" smtClean="0"/>
                  <a:t>, extract relevant object having likes more than or equal to 50</a:t>
                </a:r>
              </a:p>
              <a:p>
                <a:pPr lvl="1"/>
                <a:r>
                  <a:rPr lang="en-US" dirty="0" smtClean="0"/>
                  <a:t>Spreading – no. of re-shares</a:t>
                </a:r>
              </a:p>
              <a:p>
                <a:pPr lvl="1"/>
                <a:r>
                  <a:rPr lang="en-US" dirty="0" smtClean="0"/>
                  <a:t>Simple Response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𝑆𝑅</m:t>
                        </m:r>
                      </m:e>
                    </m:d>
                    <m:r>
                      <a:rPr lang="en-CA" b="0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: no. of unique comments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𝑆𝑅</m:t>
                    </m:r>
                    <m:r>
                      <a:rPr lang="en-US" i="1" dirty="0" smtClean="0">
                        <a:latin typeface="Cambria Math"/>
                      </a:rPr>
                      <m:t> ≥ 50</m:t>
                    </m:r>
                  </m:oMath>
                </a14:m>
                <a:r>
                  <a:rPr lang="en-US" dirty="0" smtClean="0"/>
                  <a:t>, extract relevant object having unique comments more than or equal to 50</a:t>
                </a:r>
              </a:p>
              <a:p>
                <a:pPr lvl="1"/>
                <a:r>
                  <a:rPr lang="en-US" dirty="0" smtClean="0"/>
                  <a:t>White Response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) – positive impression</a:t>
                </a:r>
              </a:p>
              <a:p>
                <a:pPr lvl="1"/>
                <a:r>
                  <a:rPr lang="en-US" dirty="0" smtClean="0"/>
                  <a:t>Black Response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) – negative impression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CA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if (Positive &gt; (Neutral + Negative))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CA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if (Negative &gt; (Neutral + Positive))</a:t>
                </a:r>
              </a:p>
              <a:p>
                <a:pPr lvl="2"/>
                <a:r>
                  <a:rPr lang="en-US" dirty="0" smtClean="0"/>
                  <a:t>Positive, Negative, Neutral : no. of comments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  <a:blipFill rotWithShape="1">
                <a:blip r:embed="rId2"/>
                <a:stretch>
                  <a:fillRect l="-444" t="-24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8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Outline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itchFamily="18" charset="0"/>
              </a:rPr>
              <a:t>Introduction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Background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Mining Social Network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Viral Marketing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Issues and motivation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Thesis problem</a:t>
            </a:r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Related Works</a:t>
            </a:r>
          </a:p>
          <a:p>
            <a:r>
              <a:rPr lang="en-US" dirty="0" smtClean="0">
                <a:latin typeface="Cambria" pitchFamily="18" charset="0"/>
              </a:rPr>
              <a:t>Proposed Solution</a:t>
            </a:r>
          </a:p>
          <a:p>
            <a:r>
              <a:rPr lang="en-US" dirty="0" smtClean="0">
                <a:latin typeface="Cambria" pitchFamily="18" charset="0"/>
              </a:rPr>
              <a:t>Experiments and Analysis</a:t>
            </a:r>
          </a:p>
          <a:p>
            <a:r>
              <a:rPr lang="en-US" dirty="0" smtClean="0">
                <a:latin typeface="Cambria" pitchFamily="18" charset="0"/>
              </a:rPr>
              <a:t>Conclusion and Future work</a:t>
            </a:r>
          </a:p>
          <a:p>
            <a:r>
              <a:rPr lang="en-US" dirty="0" smtClean="0">
                <a:latin typeface="Cambria" pitchFamily="18" charset="0"/>
              </a:rPr>
              <a:t>References</a:t>
            </a:r>
          </a:p>
          <a:p>
            <a:pP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72150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 Arrow 10"/>
          <p:cNvSpPr/>
          <p:nvPr/>
        </p:nvSpPr>
        <p:spPr bwMode="auto">
          <a:xfrm rot="10800000">
            <a:off x="7467601" y="4953000"/>
            <a:ext cx="409575" cy="1109662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390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 bwMode="auto">
          <a:xfrm>
            <a:off x="5867400" y="1524000"/>
            <a:ext cx="304800" cy="228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819400" y="5638800"/>
            <a:ext cx="280987" cy="304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OBIN Model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08198"/>
              </p:ext>
            </p:extLst>
          </p:nvPr>
        </p:nvGraphicFramePr>
        <p:xfrm>
          <a:off x="457200" y="1752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9725"/>
            <a:ext cx="1495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6010275"/>
            <a:ext cx="2143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334869"/>
                <a:ext cx="2655093" cy="646331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Input:</a:t>
                </a:r>
                <a:r>
                  <a:rPr lang="en-CA" sz="1200" dirty="0"/>
                  <a:t> Social network URL (e.g., </a:t>
                </a:r>
                <a:r>
                  <a:rPr lang="en-CA" sz="1200" dirty="0" smtClean="0"/>
                  <a:t>facebook.com), </a:t>
                </a:r>
                <a:r>
                  <a:rPr lang="en-CA" sz="1200" dirty="0"/>
                  <a:t>product </a:t>
                </a:r>
                <a14:m>
                  <m:oMath xmlns:m="http://schemas.openxmlformats.org/officeDocument/2006/math">
                    <m:r>
                      <a:rPr lang="en-CA" sz="1200" i="1">
                        <a:latin typeface="Cambria Math"/>
                      </a:rPr>
                      <m:t>𝑧</m:t>
                    </m:r>
                  </m:oMath>
                </a14:m>
                <a:r>
                  <a:rPr lang="en-CA" sz="1200" dirty="0"/>
                  <a:t>, Approve </a:t>
                </a:r>
                <a14:m>
                  <m:oMath xmlns:m="http://schemas.openxmlformats.org/officeDocument/2006/math">
                    <m:r>
                      <a:rPr lang="en-CA" sz="1200" i="1">
                        <a:latin typeface="Cambria Math"/>
                      </a:rPr>
                      <m:t>𝐴</m:t>
                    </m:r>
                  </m:oMath>
                </a14:m>
                <a:r>
                  <a:rPr lang="en-CA" sz="1200" dirty="0"/>
                  <a:t>, Simple response </a:t>
                </a:r>
                <a14:m>
                  <m:oMath xmlns:m="http://schemas.openxmlformats.org/officeDocument/2006/math">
                    <m:r>
                      <a:rPr lang="en-CA" sz="1200" i="1">
                        <a:latin typeface="Cambria Math"/>
                      </a:rPr>
                      <m:t>𝑆𝑅</m:t>
                    </m:r>
                  </m:oMath>
                </a14:m>
                <a:endParaRPr lang="en-CA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34869"/>
                <a:ext cx="2655093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6481"/>
                </a:stretch>
              </a:blipFill>
              <a:ln w="9525"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 bwMode="auto">
          <a:xfrm>
            <a:off x="1351359" y="2000250"/>
            <a:ext cx="280987" cy="4381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48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Topic-Post Distribution (TPD) Model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b="1" dirty="0" smtClean="0"/>
                  <a:t>Input to TPD</a:t>
                </a:r>
                <a:r>
                  <a:rPr lang="en-US" dirty="0" smtClean="0"/>
                  <a:t>: SN URL (e.g., facebook.com), a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approve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simple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𝑆𝑅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Executes SQL queries in Graph API to conduct a local search</a:t>
                </a:r>
              </a:p>
              <a:p>
                <a:pPr marL="742950" lvl="2" indent="-342900">
                  <a:buSzPct val="75000"/>
                </a:pPr>
                <a:r>
                  <a:rPr lang="en-US" b="1" dirty="0" smtClean="0"/>
                  <a:t>Graph API </a:t>
                </a:r>
                <a:r>
                  <a:rPr lang="en-US" dirty="0" smtClean="0"/>
                  <a:t>– an application programming language interface to crawl social network graph having the schema shown in Table 2.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Uniformly represents objects (people, photos, events, pages) and the connections (friendships, shared contents, photo tags) between objects.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  <a:blipFill rotWithShape="1">
                <a:blip r:embed="rId2"/>
                <a:stretch>
                  <a:fillRect l="-667" t="-1311" r="-19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77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Model (continued)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37305"/>
              </p:ext>
            </p:extLst>
          </p:nvPr>
        </p:nvGraphicFramePr>
        <p:xfrm>
          <a:off x="1790700" y="1046480"/>
          <a:ext cx="5562600" cy="5125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Field Name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Description SHARE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ID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Node ids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NAME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Nodes’ name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LIKES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# of likes/friends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LINKS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URL</a:t>
                      </a:r>
                      <a:r>
                        <a:rPr lang="en-US" sz="1400" baseline="0" dirty="0" smtClean="0"/>
                        <a:t> to the nodes’ profile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POST_ID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Post ids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MESSAGE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Title of the posts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LIKES.COUNT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# of likes on the post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SHARE_COUNT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# of re-shares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COMMENTS.COUNT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# of unique comments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CREATED_TIME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Time when the post published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FROMID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Node ids who commented on the post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TIME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Time when the comment given</a:t>
                      </a:r>
                      <a:endParaRPr lang="en-CA" sz="14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TEXT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Comment text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6172200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man Old Style" pitchFamily="18" charset="0"/>
                <a:cs typeface="Aparajita" pitchFamily="34" charset="0"/>
              </a:rPr>
              <a:t>Table 2</a:t>
            </a:r>
            <a:endParaRPr lang="en-CA" sz="1600" dirty="0">
              <a:latin typeface="Bookman Old Style" pitchFamily="18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16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– Running Example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Let us suppose,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= ‘</a:t>
                </a:r>
                <a:r>
                  <a:rPr lang="en-US" dirty="0" err="1" smtClean="0"/>
                  <a:t>iphone</a:t>
                </a:r>
                <a:r>
                  <a:rPr lang="en-US" dirty="0" smtClean="0"/>
                  <a:t>’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Inputs to Graph API are ‘</a:t>
                </a:r>
                <a:r>
                  <a:rPr lang="en-US" dirty="0" err="1" smtClean="0"/>
                  <a:t>facebook</a:t>
                </a:r>
                <a:r>
                  <a:rPr lang="en-US" dirty="0" smtClean="0"/>
                  <a:t>’, ‘/search’,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and query1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query1 = </a:t>
                </a:r>
                <a:r>
                  <a:rPr lang="en-CA" i="1" dirty="0"/>
                  <a:t>SELECT id, name, category, likes, links FROM search WHERE </a:t>
                </a:r>
                <a:r>
                  <a:rPr lang="en-CA" i="1" dirty="0" smtClean="0"/>
                  <a:t>keywords </a:t>
                </a:r>
                <a:r>
                  <a:rPr lang="en-CA" i="1" dirty="0"/>
                  <a:t>= ‘</a:t>
                </a:r>
                <a:r>
                  <a:rPr lang="en-CA" i="1" dirty="0" err="1"/>
                  <a:t>iphone</a:t>
                </a:r>
                <a:r>
                  <a:rPr lang="en-CA" i="1" dirty="0" smtClean="0"/>
                  <a:t>’</a:t>
                </a:r>
              </a:p>
              <a:p>
                <a:pPr marL="342900" lvl="1" indent="-342900">
                  <a:buSzPct val="75000"/>
                </a:pPr>
                <a:endParaRPr lang="en-US" dirty="0" smtClean="0"/>
              </a:p>
              <a:p>
                <a:pPr marL="857250" lvl="3" indent="0">
                  <a:buSzPct val="75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  <a:blipFill rotWithShape="1">
                <a:blip r:embed="rId2"/>
                <a:stretch>
                  <a:fillRect l="-667" t="-1311" r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3276600"/>
            <a:ext cx="57054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524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– Running Example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SzPct val="75000"/>
                </a:pPr>
                <a:r>
                  <a:rPr lang="en-US" dirty="0" smtClean="0"/>
                  <a:t>If we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 ≥ 1000</m:t>
                    </m:r>
                  </m:oMath>
                </a14:m>
                <a:r>
                  <a:rPr lang="en-US" dirty="0" smtClean="0"/>
                  <a:t> i.e., nodes having friends more than or equal to 1000 then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query2 = </a:t>
                </a:r>
                <a:r>
                  <a:rPr lang="en-CA" dirty="0"/>
                  <a:t>SELECT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𝑝𝑜𝑠𝑡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𝑖𝑑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𝑚𝑒𝑠𝑠𝑎𝑔𝑒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𝑙𝑖𝑘𝑒𝑠</m:t>
                    </m:r>
                    <m:r>
                      <a:rPr lang="en-CA" i="1">
                        <a:latin typeface="Cambria Math"/>
                      </a:rPr>
                      <m:t>.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𝑠h𝑎𝑟𝑒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𝑐𝑟𝑒𝑎𝑡𝑒𝑑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𝑡𝑖𝑚𝑒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𝑐𝑜𝑚𝑚𝑒𝑛𝑡𝑠</m:t>
                    </m:r>
                    <m:r>
                      <a:rPr lang="en-CA" i="1">
                        <a:latin typeface="Cambria Math"/>
                      </a:rPr>
                      <m:t>.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</m:oMath>
                </a14:m>
                <a:r>
                  <a:rPr lang="en-CA" dirty="0"/>
                  <a:t>,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𝑐𝑜𝑚𝑚𝑒𝑛𝑡𝑠</m:t>
                    </m:r>
                    <m:r>
                      <a:rPr lang="en-CA" i="1">
                        <a:latin typeface="Cambria Math"/>
                      </a:rPr>
                      <m:t>.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  <m:r>
                      <a:rPr lang="en-CA" i="1">
                        <a:latin typeface="Cambria Math"/>
                      </a:rPr>
                      <m:t> + </m:t>
                    </m:r>
                    <m:r>
                      <a:rPr lang="en-CA" i="1">
                        <a:latin typeface="Cambria Math"/>
                      </a:rPr>
                      <m:t>𝑠h𝑎𝑟𝑒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</m:oMath>
                </a14:m>
                <a:r>
                  <a:rPr lang="en-CA" dirty="0"/>
                  <a:t>) FROM stream WHERE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𝑠𝑜𝑢𝑟𝑐𝑒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𝑖𝑑</m:t>
                    </m:r>
                    <m:r>
                      <a:rPr lang="en-CA" i="1">
                        <a:latin typeface="Cambria Math"/>
                      </a:rPr>
                      <m:t> = ′130489060322069′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𝑚𝑒𝑠𝑠𝑎𝑔𝑒</m:t>
                    </m:r>
                    <m:r>
                      <a:rPr lang="en-CA" i="1">
                        <a:latin typeface="Cambria Math"/>
                      </a:rPr>
                      <m:t> != ""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𝑐𝑟𝑒𝑎𝑡𝑒𝑑</m:t>
                    </m:r>
                    <m:r>
                      <a:rPr lang="en-CA" i="1">
                        <a:latin typeface="Cambria Math"/>
                      </a:rPr>
                      <m:t>_</m:t>
                    </m:r>
                    <m:r>
                      <a:rPr lang="en-CA" i="1">
                        <a:latin typeface="Cambria Math"/>
                      </a:rPr>
                      <m:t>𝑡𝑖𝑚𝑒</m:t>
                    </m:r>
                    <m:r>
                      <a:rPr lang="en-CA" i="1">
                        <a:latin typeface="Cambria Math"/>
                      </a:rPr>
                      <m:t> = </m:t>
                    </m:r>
                    <m:r>
                      <a:rPr lang="en-CA" i="1">
                        <a:latin typeface="Cambria Math"/>
                      </a:rPr>
                      <m:t>𝑚𝑜𝑛𝑡h</m:t>
                    </m:r>
                    <m:r>
                      <a:rPr lang="en-CA" i="1">
                        <a:latin typeface="Cambria Math"/>
                      </a:rPr>
                      <m:t>(‘2013−03−06’)</m:t>
                    </m:r>
                  </m:oMath>
                </a14:m>
                <a:r>
                  <a:rPr lang="en-CA" dirty="0"/>
                  <a:t> ORDER BY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𝑙𝑖𝑘𝑒𝑠</m:t>
                    </m:r>
                    <m:r>
                      <a:rPr lang="en-CA" i="1">
                        <a:latin typeface="Cambria Math"/>
                      </a:rPr>
                      <m:t>.</m:t>
                    </m:r>
                    <m:r>
                      <a:rPr lang="en-CA" i="1">
                        <a:latin typeface="Cambria Math"/>
                      </a:rPr>
                      <m:t>𝑐𝑜𝑢𝑛𝑡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desc</a:t>
                </a:r>
                <a:r>
                  <a:rPr lang="en-CA" dirty="0"/>
                  <a:t> LIMIT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100</m:t>
                    </m:r>
                  </m:oMath>
                </a14:m>
                <a:endParaRPr lang="en-US" dirty="0" smtClean="0"/>
              </a:p>
              <a:p>
                <a:pPr marL="742950" lvl="2" indent="-342900">
                  <a:buSzPct val="75000"/>
                </a:pPr>
                <a:r>
                  <a:rPr lang="en-US" b="1" dirty="0" smtClean="0"/>
                  <a:t>Result</a:t>
                </a:r>
                <a:r>
                  <a:rPr lang="en-US" dirty="0" smtClean="0"/>
                  <a:t>: Top 100 posts along with comments, published in March 2013 by node id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130489060322069</m:t>
                    </m:r>
                  </m:oMath>
                </a14:m>
                <a:endParaRPr lang="en-US" dirty="0" smtClean="0"/>
              </a:p>
              <a:p>
                <a:pPr marL="857250" lvl="3" indent="0">
                  <a:buSzPct val="75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  <a:blipFill rotWithShape="1">
                <a:blip r:embed="rId2"/>
                <a:stretch>
                  <a:fillRect l="-667" t="-1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57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– Running Example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99060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Keeps track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(users by profiles)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(profiles by posts) matrix,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(posts by comments) matrix.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990600"/>
              </a:xfrm>
              <a:blipFill rotWithShape="1">
                <a:blip r:embed="rId2"/>
                <a:stretch>
                  <a:fillRect l="-444" t="-11656" b="-12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88863"/>
              </p:ext>
            </p:extLst>
          </p:nvPr>
        </p:nvGraphicFramePr>
        <p:xfrm>
          <a:off x="1828800" y="2286000"/>
          <a:ext cx="5044440" cy="7362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2000"/>
                <a:gridCol w="1371600"/>
                <a:gridCol w="2910840"/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 err="1">
                          <a:solidFill>
                            <a:schemeClr val="bg1"/>
                          </a:solidFill>
                          <a:effectLst/>
                        </a:rPr>
                        <a:t>U_id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Link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429326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Alex Brown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http://www.facebook.com/Alex.Brown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223952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Peter Pen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http://www.facebook.com/223952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34224"/>
              </p:ext>
            </p:extLst>
          </p:nvPr>
        </p:nvGraphicFramePr>
        <p:xfrm>
          <a:off x="761999" y="3352800"/>
          <a:ext cx="7239001" cy="8168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5685"/>
                <a:gridCol w="843825"/>
                <a:gridCol w="389523"/>
                <a:gridCol w="539368"/>
                <a:gridCol w="609600"/>
                <a:gridCol w="762000"/>
                <a:gridCol w="1371600"/>
                <a:gridCol w="2057400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 err="1">
                          <a:solidFill>
                            <a:schemeClr val="bg1"/>
                          </a:solidFill>
                          <a:effectLst/>
                        </a:rPr>
                        <a:t>P_id</a:t>
                      </a:r>
                      <a:endParaRPr lang="en-CA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Approves</a:t>
                      </a:r>
                      <a:endParaRPr lang="en-CA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SR</a:t>
                      </a:r>
                      <a:endParaRPr lang="en-CA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endParaRPr lang="en-CA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CA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Score (</a:t>
                      </a:r>
                      <a:r>
                        <a:rPr lang="en-CA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θ</a:t>
                      </a:r>
                      <a:r>
                        <a:rPr lang="en-CA" sz="1200" b="1" baseline="30000" dirty="0" err="1" smtClean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CA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-CA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Link</a:t>
                      </a:r>
                      <a:endParaRPr lang="en-CA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1990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78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0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Samsung VS Apple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http://www.facebook.com/ 223952/posts/962538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45869"/>
              </p:ext>
            </p:extLst>
          </p:nvPr>
        </p:nvGraphicFramePr>
        <p:xfrm>
          <a:off x="838201" y="4605528"/>
          <a:ext cx="7162800" cy="12618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08090"/>
                <a:gridCol w="798521"/>
                <a:gridCol w="1004123"/>
                <a:gridCol w="923929"/>
                <a:gridCol w="1310393"/>
                <a:gridCol w="2417744"/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 err="1">
                          <a:solidFill>
                            <a:schemeClr val="bg1"/>
                          </a:solidFill>
                          <a:effectLst/>
                        </a:rPr>
                        <a:t>Tp_id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P_id</a:t>
                      </a:r>
                      <a:endParaRPr lang="en-CA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Cm_u_id</a:t>
                      </a:r>
                      <a:endParaRPr lang="en-CA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Polarity</a:t>
                      </a:r>
                      <a:endParaRPr lang="en-CA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chemeClr val="bg1"/>
                          </a:solidFill>
                          <a:effectLst/>
                        </a:rPr>
                        <a:t>Time_posted</a:t>
                      </a:r>
                      <a:endParaRPr lang="en-CA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Comment</a:t>
                      </a:r>
                      <a:endParaRPr lang="en-CA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CA" sz="1200">
                          <a:effectLst/>
                        </a:rPr>
                        <a:t>6932106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2012-11-02 19:04:08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I have </a:t>
                      </a:r>
                      <a:r>
                        <a:rPr lang="en-CA" sz="1200" dirty="0" smtClean="0">
                          <a:effectLst/>
                        </a:rPr>
                        <a:t>a </a:t>
                      </a:r>
                      <a:r>
                        <a:rPr lang="en-CA" sz="1200" dirty="0" err="1" smtClean="0">
                          <a:effectLst/>
                        </a:rPr>
                        <a:t>iphone</a:t>
                      </a:r>
                      <a:r>
                        <a:rPr lang="en-CA" sz="1200" dirty="0" smtClean="0">
                          <a:effectLst/>
                        </a:rPr>
                        <a:t> </a:t>
                      </a:r>
                      <a:r>
                        <a:rPr lang="en-CA" sz="1200" dirty="0">
                          <a:effectLst/>
                        </a:rPr>
                        <a:t>5, </a:t>
                      </a:r>
                      <a:r>
                        <a:rPr lang="en-CA" sz="1200" dirty="0" err="1">
                          <a:effectLst/>
                        </a:rPr>
                        <a:t>i</a:t>
                      </a:r>
                      <a:r>
                        <a:rPr lang="en-CA" sz="1200" dirty="0">
                          <a:effectLst/>
                        </a:rPr>
                        <a:t> upgraded from a 4. The overall applications of the phone is awesome.</a:t>
                      </a:r>
                      <a:r>
                        <a:rPr lang="en-CA" sz="1100" dirty="0">
                          <a:effectLst/>
                        </a:rPr>
                        <a:t> </a:t>
                      </a: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40527930</a:t>
                      </a:r>
                      <a:r>
                        <a:rPr lang="en-CA" sz="1100">
                          <a:effectLst/>
                        </a:rPr>
                        <a:t> </a:t>
                      </a: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2012-11-02 19:10:02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iPhone 4 was much more better than this.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198120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Nodes table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48833" y="30480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Posts table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26720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Comments table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38568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Model (continued)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2362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We denote the schema of relations as 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D = 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1, 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2, …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, where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/>
                  <a:t>= 1,2,…,N</a:t>
                </a:r>
              </a:p>
              <a:p>
                <a:pPr marL="742950" lvl="2" indent="-342900">
                  <a:buSzPct val="7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vector of N posts and nodes as</a:t>
                </a:r>
              </a:p>
              <a:p>
                <a:pPr marL="1200150" lvl="3" indent="-342900">
                  <a:buSzPct val="7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&gt;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endParaRPr lang="en-US" dirty="0" smtClean="0"/>
              </a:p>
            </p:txBody>
          </p:sp>
        </mc:Choice>
        <mc:Fallback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2362200"/>
              </a:xfrm>
              <a:blipFill rotWithShape="1">
                <a:blip r:embed="rId2"/>
                <a:stretch>
                  <a:fillRect l="-667" t="-25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711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Post-Comment Polarity Miner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(PCP-Miner)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b="1" dirty="0" smtClean="0"/>
                  <a:t>Input to PCP-Miner</a:t>
                </a:r>
                <a:r>
                  <a:rPr lang="en-US" dirty="0" smtClean="0"/>
                  <a:t>: Extracted posts table and comments table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Considers 2 major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𝑊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For each comment, apply extended </a:t>
                </a:r>
                <a:r>
                  <a:rPr lang="en-US" dirty="0" err="1" smtClean="0"/>
                  <a:t>OpinionMiner</a:t>
                </a:r>
                <a:r>
                  <a:rPr lang="en-US" dirty="0" smtClean="0"/>
                  <a:t> to identify positive opinions and negative opinions.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3 steps: 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identify opinion words and their semantic orientation using extended </a:t>
                </a:r>
                <a:r>
                  <a:rPr lang="en-US" dirty="0" err="1" smtClean="0"/>
                  <a:t>OpinionMiner</a:t>
                </a:r>
                <a:r>
                  <a:rPr lang="en-US" dirty="0" smtClean="0"/>
                  <a:t>, 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identify frequent features using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frequent pattern algorithm, and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measure the polarity of the comment.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593" t="-2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038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PCP-Miner: Identify opinion words &amp; semantic orientation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Tokenization and POS-Tagging: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To identify adjectives and adverbs as opinion words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e.g., “</a:t>
                </a:r>
                <a:r>
                  <a:rPr lang="en-CA" dirty="0" smtClean="0"/>
                  <a:t>This </a:t>
                </a:r>
                <a:r>
                  <a:rPr lang="en-CA" dirty="0"/>
                  <a:t>picture quality is awesome”, where “awesome” is the effective opinion of </a:t>
                </a:r>
                <a:r>
                  <a:rPr lang="en-CA" dirty="0" smtClean="0"/>
                  <a:t>“picture quality”.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CA" dirty="0" smtClean="0"/>
                  <a:t>e.g.,</a:t>
                </a:r>
              </a:p>
              <a:p>
                <a:pPr marL="57150" indent="0">
                  <a:buNone/>
                </a:pPr>
                <a:r>
                  <a:rPr lang="en-CA" sz="2300" dirty="0" smtClean="0"/>
                  <a:t>Input : “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/>
                      </a:rPr>
                      <m:t>𝑇h𝑒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𝑐𝑜𝑙𝑜𝑟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𝑜𝑓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𝑡h𝑒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𝑐𝑎𝑟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𝑖𝑠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𝑛𝑖𝑐𝑒</m:t>
                    </m:r>
                    <m:r>
                      <a:rPr lang="en-CA" sz="2300" i="1">
                        <a:latin typeface="Cambria Math"/>
                      </a:rPr>
                      <m:t>.</m:t>
                    </m:r>
                  </m:oMath>
                </a14:m>
                <a:r>
                  <a:rPr lang="en-CA" sz="2300" dirty="0"/>
                  <a:t>”</a:t>
                </a:r>
              </a:p>
              <a:p>
                <a:pPr marL="0" indent="0">
                  <a:buNone/>
                </a:pPr>
                <a:r>
                  <a:rPr lang="en-CA" sz="1900" dirty="0" smtClean="0"/>
                  <a:t> Output</a:t>
                </a:r>
                <a:r>
                  <a:rPr lang="en-CA" sz="1900" dirty="0"/>
                  <a:t>: </a:t>
                </a:r>
              </a:p>
              <a:p>
                <a:pPr marL="0" indent="0">
                  <a:buNone/>
                </a:pPr>
                <a:r>
                  <a:rPr lang="en-CA" sz="1900" b="1" dirty="0" smtClean="0"/>
                  <a:t>	Tokens</a:t>
                </a:r>
                <a:r>
                  <a:rPr lang="en-CA" sz="1900" dirty="0"/>
                  <a:t>: {the, color, of, the, car, is, nice}</a:t>
                </a:r>
              </a:p>
              <a:p>
                <a:pPr marL="0" indent="0">
                  <a:buNone/>
                </a:pPr>
                <a:r>
                  <a:rPr lang="en-CA" sz="1900" b="1" dirty="0" smtClean="0"/>
                  <a:t>	POS-tags</a:t>
                </a:r>
                <a:r>
                  <a:rPr lang="en-CA" sz="1900" dirty="0"/>
                  <a:t>to words: &lt;W C=DT&gt;</a:t>
                </a:r>
                <a:r>
                  <a:rPr lang="en-CA" sz="1900" b="1" dirty="0"/>
                  <a:t>The</a:t>
                </a:r>
                <a:r>
                  <a:rPr lang="en-CA" sz="1900" dirty="0"/>
                  <a:t>&lt;/W&gt;&lt;W C=NN&gt;</a:t>
                </a:r>
                <a:r>
                  <a:rPr lang="en-CA" sz="1900" b="1" dirty="0"/>
                  <a:t>color</a:t>
                </a:r>
                <a:r>
                  <a:rPr lang="en-CA" sz="1900" dirty="0"/>
                  <a:t>&lt;/W&gt;&lt;W </a:t>
                </a:r>
                <a:r>
                  <a:rPr lang="en-CA" sz="1900" dirty="0" smtClean="0"/>
                  <a:t>C=IN&gt;</a:t>
                </a:r>
                <a:r>
                  <a:rPr lang="en-CA" sz="1900" b="1" dirty="0" smtClean="0"/>
                  <a:t>of</a:t>
                </a:r>
                <a:r>
                  <a:rPr lang="en-CA" sz="1900" dirty="0"/>
                  <a:t>&lt;/W&gt;&lt;W C=DT&gt;</a:t>
                </a:r>
                <a:r>
                  <a:rPr lang="en-CA" sz="1900" b="1" dirty="0"/>
                  <a:t>the</a:t>
                </a:r>
                <a:r>
                  <a:rPr lang="en-CA" sz="1900" dirty="0"/>
                  <a:t>&lt;/W&gt;&lt;W </a:t>
                </a:r>
                <a:r>
                  <a:rPr lang="en-CA" sz="1900" dirty="0" smtClean="0"/>
                  <a:t>C=NN&gt;</a:t>
                </a:r>
                <a:r>
                  <a:rPr lang="en-CA" sz="1900" b="1" dirty="0" smtClean="0"/>
                  <a:t>car</a:t>
                </a:r>
                <a:r>
                  <a:rPr lang="en-CA" sz="1900" dirty="0"/>
                  <a:t>&lt;/W&gt;&lt;W C=VBZ&gt;</a:t>
                </a:r>
                <a:r>
                  <a:rPr lang="en-CA" sz="1900" b="1" dirty="0"/>
                  <a:t>is</a:t>
                </a:r>
                <a:r>
                  <a:rPr lang="en-CA" sz="1900" dirty="0"/>
                  <a:t>&lt;/W&gt;&lt;W C=JJ&gt;</a:t>
                </a:r>
                <a:r>
                  <a:rPr lang="en-CA" sz="1900" b="1" dirty="0"/>
                  <a:t>nice</a:t>
                </a:r>
                <a:r>
                  <a:rPr lang="en-CA" sz="1900" dirty="0"/>
                  <a:t>&lt;/W&gt;&lt;W C=”.”&gt;</a:t>
                </a:r>
                <a:r>
                  <a:rPr lang="en-CA" sz="1900" b="1" dirty="0"/>
                  <a:t>.</a:t>
                </a:r>
                <a:r>
                  <a:rPr lang="en-CA" sz="1900" dirty="0"/>
                  <a:t>&lt;/W&gt;</a:t>
                </a:r>
                <a:endParaRPr lang="en-US" sz="1900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667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77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PCP-Miner: Identify frequent features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marL="342900" lvl="1" indent="-342900">
              <a:buSzPct val="75000"/>
            </a:pPr>
            <a:r>
              <a:rPr lang="en-CA" dirty="0"/>
              <a:t>E</a:t>
            </a:r>
            <a:r>
              <a:rPr lang="en-CA" dirty="0" smtClean="0"/>
              <a:t>.g</a:t>
            </a:r>
            <a:r>
              <a:rPr lang="en-CA" dirty="0"/>
              <a:t>.</a:t>
            </a:r>
            <a:r>
              <a:rPr lang="en-CA" dirty="0" smtClean="0"/>
              <a:t>, </a:t>
            </a:r>
            <a:r>
              <a:rPr lang="en-CA" dirty="0"/>
              <a:t>if the comment about iPhone is “The </a:t>
            </a:r>
            <a:r>
              <a:rPr lang="en-CA" dirty="0" smtClean="0"/>
              <a:t>resolution is awesome”, </a:t>
            </a:r>
            <a:r>
              <a:rPr lang="en-CA" dirty="0"/>
              <a:t>then </a:t>
            </a:r>
            <a:r>
              <a:rPr lang="en-CA" dirty="0" smtClean="0"/>
              <a:t>“resolution” </a:t>
            </a:r>
            <a:r>
              <a:rPr lang="en-CA" dirty="0"/>
              <a:t>is the feature of </a:t>
            </a:r>
            <a:r>
              <a:rPr lang="en-CA" dirty="0" smtClean="0"/>
              <a:t>product </a:t>
            </a:r>
            <a:r>
              <a:rPr lang="en-CA" dirty="0"/>
              <a:t>“iPhone” that the user is satisfied </a:t>
            </a:r>
            <a:r>
              <a:rPr lang="en-CA" dirty="0" smtClean="0"/>
              <a:t>with.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We define </a:t>
            </a:r>
            <a:r>
              <a:rPr lang="en-CA" sz="2000" dirty="0"/>
              <a:t>an </a:t>
            </a:r>
            <a:r>
              <a:rPr lang="en-CA" sz="2000" dirty="0" err="1"/>
              <a:t>itemset</a:t>
            </a:r>
            <a:r>
              <a:rPr lang="en-CA" sz="2000" dirty="0"/>
              <a:t> is a set of words or a phrase that occurs together in some </a:t>
            </a:r>
            <a:r>
              <a:rPr lang="en-CA" sz="2000" dirty="0" smtClean="0"/>
              <a:t>sentences.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e.g., </a:t>
            </a:r>
          </a:p>
          <a:p>
            <a:pPr marL="742950" lvl="2" indent="-342900">
              <a:buSzPct val="75000"/>
            </a:pPr>
            <a:endParaRPr lang="en-CA" sz="2000" dirty="0" smtClean="0"/>
          </a:p>
          <a:p>
            <a:pPr marL="742950" lvl="2" indent="-342900">
              <a:buSzPct val="75000"/>
            </a:pPr>
            <a:endParaRPr lang="en-CA" sz="2000" dirty="0" smtClean="0"/>
          </a:p>
          <a:p>
            <a:pPr marL="742950" lvl="2" indent="-342900">
              <a:buSzPct val="75000"/>
            </a:pPr>
            <a:endParaRPr lang="en-CA" sz="2000" dirty="0" smtClean="0"/>
          </a:p>
          <a:p>
            <a:pPr marL="742950" lvl="2" indent="-342900">
              <a:buSzPct val="75000"/>
            </a:pPr>
            <a:r>
              <a:rPr lang="en-CA" sz="2000" dirty="0" smtClean="0"/>
              <a:t>The </a:t>
            </a:r>
            <a:r>
              <a:rPr lang="en-CA" sz="2000" dirty="0"/>
              <a:t>input to the </a:t>
            </a:r>
            <a:r>
              <a:rPr lang="en-CA" sz="2000" dirty="0" err="1"/>
              <a:t>Apriori</a:t>
            </a:r>
            <a:r>
              <a:rPr lang="en-CA" sz="2000" dirty="0"/>
              <a:t> algorithm is the set of nouns or noun phrases from POS-tagging, and the output </a:t>
            </a:r>
            <a:r>
              <a:rPr lang="en-CA" sz="2000" dirty="0" err="1"/>
              <a:t>itemset</a:t>
            </a:r>
            <a:r>
              <a:rPr lang="en-CA" sz="2000" dirty="0"/>
              <a:t> is topic/product </a:t>
            </a:r>
            <a:r>
              <a:rPr lang="en-CA" sz="2000" dirty="0" smtClean="0"/>
              <a:t>features.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e.g., resolution =&gt; camera</a:t>
            </a:r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46978"/>
              </p:ext>
            </p:extLst>
          </p:nvPr>
        </p:nvGraphicFramePr>
        <p:xfrm>
          <a:off x="3429000" y="3581400"/>
          <a:ext cx="3939540" cy="126187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148715"/>
                <a:gridCol w="27908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Comment Id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Features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1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Camera {resolution, camera}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Picture {resolution, camera, picture}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Screen resolution {resolution, screen}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Picture {resolution, </a:t>
                      </a:r>
                      <a:r>
                        <a:rPr lang="en-CA" sz="1200" dirty="0" err="1">
                          <a:effectLst/>
                        </a:rPr>
                        <a:t>video_call</a:t>
                      </a:r>
                      <a:r>
                        <a:rPr lang="en-CA" sz="1200" dirty="0">
                          <a:effectLst/>
                        </a:rPr>
                        <a:t>, camera, picture}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048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Data Mining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of extracting interesting knowledge, rules, patterns from large amount of data.</a:t>
            </a:r>
          </a:p>
          <a:p>
            <a:r>
              <a:rPr lang="en-US" dirty="0"/>
              <a:t>Approaches include:</a:t>
            </a:r>
          </a:p>
          <a:p>
            <a:pPr lvl="1"/>
            <a:r>
              <a:rPr lang="en-US" b="1" dirty="0"/>
              <a:t>Classification</a:t>
            </a:r>
            <a:r>
              <a:rPr lang="en-US" dirty="0"/>
              <a:t>: find the common properties among </a:t>
            </a:r>
            <a:r>
              <a:rPr lang="en-US" dirty="0" smtClean="0"/>
              <a:t>set of objects in a database </a:t>
            </a:r>
            <a:r>
              <a:rPr lang="en-US" dirty="0"/>
              <a:t>and classify </a:t>
            </a:r>
            <a:r>
              <a:rPr lang="en-US" dirty="0" smtClean="0"/>
              <a:t>them according to a classification model</a:t>
            </a:r>
            <a:endParaRPr lang="en-US" dirty="0"/>
          </a:p>
          <a:p>
            <a:pPr lvl="2"/>
            <a:r>
              <a:rPr lang="en-US" dirty="0"/>
              <a:t>E.g., </a:t>
            </a:r>
            <a:r>
              <a:rPr lang="en-US" dirty="0" smtClean="0"/>
              <a:t>classify “Cancer” or “Not Cancer”</a:t>
            </a:r>
            <a:endParaRPr lang="en-US" dirty="0"/>
          </a:p>
          <a:p>
            <a:pPr lvl="1"/>
            <a:r>
              <a:rPr lang="en-US" b="1" dirty="0" smtClean="0"/>
              <a:t>Frequent Pattern</a:t>
            </a:r>
            <a:r>
              <a:rPr lang="en-US" dirty="0" smtClean="0"/>
              <a:t>: discover association rules from patterns occurred frequently not less than a given minimum support</a:t>
            </a:r>
            <a:endParaRPr lang="en-US" dirty="0"/>
          </a:p>
          <a:p>
            <a:pPr lvl="2"/>
            <a:r>
              <a:rPr lang="en-US" dirty="0"/>
              <a:t>E.g., find rule Milk =&gt; Bread</a:t>
            </a:r>
          </a:p>
          <a:p>
            <a:pPr lvl="1"/>
            <a:r>
              <a:rPr lang="en-US" b="1" dirty="0"/>
              <a:t>Clustering</a:t>
            </a:r>
            <a:r>
              <a:rPr lang="en-US" dirty="0"/>
              <a:t>: measure similarity between objects under consideration and combine similar objects into same cluster</a:t>
            </a:r>
          </a:p>
          <a:p>
            <a:pPr lvl="2"/>
            <a:r>
              <a:rPr lang="en-US" dirty="0"/>
              <a:t>E.g., clustering Yeast genes for gene expression </a:t>
            </a:r>
            <a:r>
              <a:rPr lang="en-US" dirty="0" smtClean="0"/>
              <a:t>ratios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PCP-Miner: Polarity measure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SzPct val="75000"/>
                </a:pPr>
                <a:r>
                  <a:rPr lang="en-US" sz="1800" dirty="0" smtClean="0"/>
                  <a:t>We measure the popularity score as follows:</a:t>
                </a:r>
              </a:p>
              <a:p>
                <a:pPr marL="742950" lvl="2" indent="-342900">
                  <a:buSzPct val="75000"/>
                </a:pPr>
                <a:r>
                  <a:rPr lang="en-US" sz="1800" dirty="0" smtClean="0"/>
                  <a:t>The popularity score of a post</a:t>
                </a:r>
              </a:p>
              <a:p>
                <a:pPr marL="1200150" lvl="3" indent="-342900">
                  <a:buSzPct val="75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1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CA" sz="1800" b="0" i="1" smtClean="0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CA" sz="1800" b="0" i="1" smtClean="0">
                            <a:latin typeface="Cambria Math"/>
                          </a:rPr>
                          <m:t>𝑃</m:t>
                        </m:r>
                      </m:sup>
                    </m:sSubSup>
                    <m:r>
                      <a:rPr lang="en-CA" sz="1800" b="0" i="1" smtClean="0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18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CA" sz="1800" b="0" i="1" smtClean="0">
                            <a:latin typeface="Cambria Math"/>
                          </a:rPr>
                          <m:t>𝑝𝑜𝑠𝑖𝑡𝑖𝑣𝑒</m:t>
                        </m:r>
                        <m:r>
                          <a:rPr lang="en-CA" sz="1800" b="0" i="1" smtClean="0">
                            <a:latin typeface="Cambria Math"/>
                          </a:rPr>
                          <m:t> 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𝑐𝑜𝑚𝑚𝑒𝑛𝑡𝑠</m:t>
                        </m:r>
                        <m:r>
                          <a:rPr lang="en-CA" sz="1800" b="0" i="1" smtClean="0">
                            <a:latin typeface="Cambria Math"/>
                          </a:rPr>
                          <m:t> −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18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1800" b="0" i="1" smtClean="0">
                                <a:latin typeface="Cambria Math"/>
                              </a:rPr>
                              <m:t>𝑛𝑒𝑔𝑎𝑡𝑖𝑣𝑒</m:t>
                            </m:r>
                            <m:r>
                              <a:rPr lang="en-CA" sz="1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CA" sz="1800" b="0" i="1" smtClean="0">
                                <a:latin typeface="Cambria Math"/>
                              </a:rPr>
                              <m:t>𝑐𝑜𝑚𝑚𝑒𝑛𝑡𝑠</m:t>
                            </m:r>
                            <m:r>
                              <a:rPr lang="en-CA" sz="1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800" dirty="0" smtClean="0"/>
                  <a:t>*100/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800" b="0" i="1" dirty="0" smtClean="0">
                            <a:latin typeface="Cambria Math"/>
                          </a:rPr>
                          <m:t>𝑛𝐶</m:t>
                        </m:r>
                      </m:e>
                      <m:sub>
                        <m:r>
                          <a:rPr lang="en-CA" sz="1800" b="0" i="1" dirty="0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1200150" lvl="3" indent="-342900">
                  <a:buSzPct val="75000"/>
                </a:pPr>
                <a:r>
                  <a:rPr lang="en-US" sz="1800" dirty="0" smtClean="0"/>
                  <a:t>Generates popularity matrix for all the posts</a:t>
                </a:r>
              </a:p>
              <a:p>
                <a:pPr marL="742950" lvl="2" indent="-342900">
                  <a:buSzPct val="75000"/>
                </a:pPr>
                <a:endParaRPr lang="en-US" sz="1800" dirty="0" smtClean="0"/>
              </a:p>
              <a:p>
                <a:pPr marL="742950" lvl="2" indent="-342900">
                  <a:buSzPct val="75000"/>
                </a:pPr>
                <a:endParaRPr lang="en-US" sz="1800" dirty="0"/>
              </a:p>
              <a:p>
                <a:pPr marL="742950" lvl="2" indent="-342900">
                  <a:buSzPct val="75000"/>
                </a:pPr>
                <a:endParaRPr lang="en-US" sz="1800" dirty="0" smtClean="0"/>
              </a:p>
              <a:p>
                <a:pPr marL="742950" lvl="2" indent="-342900">
                  <a:buSzPct val="75000"/>
                </a:pPr>
                <a:endParaRPr lang="en-US" sz="1800" dirty="0" smtClean="0"/>
              </a:p>
              <a:p>
                <a:pPr marL="742950" lvl="2" indent="-342900">
                  <a:buSzPct val="75000"/>
                </a:pPr>
                <a:r>
                  <a:rPr lang="en-US" sz="1800" dirty="0" smtClean="0"/>
                  <a:t>The popularity score of a node</a:t>
                </a:r>
              </a:p>
              <a:p>
                <a:pPr marL="1200150" lvl="3" indent="-342900">
                  <a:buSzPct val="75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CA" sz="1800" b="0" i="1" smtClean="0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CA" sz="1800" b="0" i="1" smtClean="0"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sz="1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CA" sz="18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CA" sz="1800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CA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18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CA" sz="18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CA" sz="1800" i="1">
                                        <a:latin typeface="Cambria Math"/>
                                      </a:rPr>
                                      <m:t>𝑃</m:t>
                                    </m:r>
                                  </m:sup>
                                </m:sSubSup>
                                <m:r>
                                  <a:rPr lang="en-CA" sz="1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CA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CA" sz="18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1200150" lvl="3" indent="-342900">
                  <a:buSzPct val="75000"/>
                </a:pPr>
                <a:r>
                  <a:rPr lang="en-US" sz="1800" dirty="0" smtClean="0"/>
                  <a:t>Gives ranked list of nodes based on popularity for the specific product z</a:t>
                </a:r>
              </a:p>
              <a:p>
                <a:pPr marL="742950" lvl="2" indent="-342900">
                  <a:buSzPct val="75000"/>
                </a:pPr>
                <a:r>
                  <a:rPr lang="en-US" sz="1800" dirty="0" smtClean="0"/>
                  <a:t>Generates an influential graph using the obtained ranked relevant nodes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t="-6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115182"/>
                  </p:ext>
                </p:extLst>
              </p:nvPr>
            </p:nvGraphicFramePr>
            <p:xfrm>
              <a:off x="2133600" y="3235071"/>
              <a:ext cx="3041015" cy="841248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518795"/>
                    <a:gridCol w="361950"/>
                    <a:gridCol w="450215"/>
                    <a:gridCol w="629920"/>
                    <a:gridCol w="540385"/>
                    <a:gridCol w="539750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Posts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𝑺𝑹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𝑹𝑫</m:t>
                                </m:r>
                              </m:oMath>
                            </m:oMathPara>
                          </a14:m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en-CA" sz="1200" baseline="-25000">
                                    <a:effectLst/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51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231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4.91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0.11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57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: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N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41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105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3.2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0.2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115182"/>
                  </p:ext>
                </p:extLst>
              </p:nvPr>
            </p:nvGraphicFramePr>
            <p:xfrm>
              <a:off x="2133600" y="3235071"/>
              <a:ext cx="3041015" cy="803529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518795"/>
                    <a:gridCol w="361950"/>
                    <a:gridCol w="450215"/>
                    <a:gridCol w="629920"/>
                    <a:gridCol w="540385"/>
                    <a:gridCol w="539750"/>
                  </a:tblGrid>
                  <a:tr h="21031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Posts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41667" t="-14286" r="-590000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8630" t="-14286" r="-384932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9615" t="-14286" r="-170192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65909" t="-14286" r="-101136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60674" t="-14286" b="-322857"/>
                          </a:stretch>
                        </a:blipFill>
                      </a:tcPr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51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231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4.91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0.11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57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: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N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41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105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3.2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0.2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702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PoPGen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 – Influence Network Generator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SzPct val="75000"/>
                </a:pPr>
                <a:r>
                  <a:rPr lang="en-US" sz="2000" dirty="0" smtClean="0"/>
                  <a:t>Goal</a:t>
                </a:r>
              </a:p>
              <a:p>
                <a:pPr marL="742950" lvl="2" indent="-342900">
                  <a:buSzPct val="75000"/>
                </a:pPr>
                <a:r>
                  <a:rPr lang="en-US" sz="1600" dirty="0" smtClean="0"/>
                  <a:t>Identify sub-network that closely connects to top k – influential nodes : Community preference</a:t>
                </a:r>
              </a:p>
              <a:p>
                <a:pPr marL="342900" lvl="1" indent="-342900">
                  <a:buSzPct val="75000"/>
                </a:pPr>
                <a:r>
                  <a:rPr lang="en-US" sz="2000" dirty="0" smtClean="0"/>
                  <a:t>Procedure</a:t>
                </a:r>
              </a:p>
              <a:p>
                <a:pPr marL="742950" lvl="2" indent="-342900">
                  <a:buSzPct val="75000"/>
                </a:pPr>
                <a:r>
                  <a:rPr lang="en-US" sz="1600" b="1" dirty="0" smtClean="0"/>
                  <a:t>Input to </a:t>
                </a:r>
                <a:r>
                  <a:rPr lang="en-US" sz="1600" b="1" dirty="0" err="1" smtClean="0"/>
                  <a:t>PoPGen</a:t>
                </a:r>
                <a:r>
                  <a:rPr lang="en-US" sz="1600" dirty="0" smtClean="0"/>
                  <a:t>: Relevant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 smtClean="0"/>
                  <a:t>, posts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1600" dirty="0" smtClean="0"/>
                  <a:t>, comments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 smtClean="0"/>
                  <a:t>, set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who commented 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sz="1600" dirty="0" smtClean="0"/>
              </a:p>
              <a:p>
                <a:pPr marL="742950" lvl="2" indent="-342900">
                  <a:buSzPct val="75000"/>
                </a:pPr>
                <a:r>
                  <a:rPr lang="en-US" sz="1600" dirty="0" smtClean="0"/>
                  <a:t>Influence Score   = # of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sz="1600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 smtClean="0"/>
                  <a:t> got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sz="1600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148" t="-6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71912"/>
            <a:ext cx="2789716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147888"/>
            <a:ext cx="2438400" cy="1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51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PoPGen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 – Influence Network Generator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Autofit/>
          </a:bodyPr>
          <a:lstStyle/>
          <a:p>
            <a:pPr marL="742950" lvl="2" indent="-342900">
              <a:buSzPct val="75000"/>
            </a:pPr>
            <a:endParaRPr lang="en-US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129212" cy="27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62670"/>
            <a:ext cx="3124200" cy="313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8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Experiment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342900" lvl="1" indent="-342900">
              <a:buSzPct val="75000"/>
            </a:pPr>
            <a:r>
              <a:rPr lang="en-US" sz="2000" dirty="0" smtClean="0"/>
              <a:t>Data set used – Facebook.com (</a:t>
            </a:r>
            <a:r>
              <a:rPr lang="en-US" sz="2000" dirty="0" smtClean="0">
                <a:hlinkClick r:id="rId2"/>
              </a:rPr>
              <a:t>http://www.facebook.com</a:t>
            </a:r>
            <a:r>
              <a:rPr lang="en-US" sz="2000" dirty="0" smtClean="0"/>
              <a:t>)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Algorithms compared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OBIN – as proposed in this thesis [Mumu and </a:t>
            </a:r>
            <a:r>
              <a:rPr lang="en-US" sz="2000" dirty="0" err="1" smtClean="0"/>
              <a:t>Ezeife</a:t>
            </a:r>
            <a:r>
              <a:rPr lang="en-US" sz="2000" dirty="0" smtClean="0"/>
              <a:t>, 2013 - submitted]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CELF </a:t>
            </a:r>
            <a:r>
              <a:rPr lang="en-US" sz="2000" dirty="0"/>
              <a:t>[</a:t>
            </a:r>
            <a:r>
              <a:rPr lang="en-US" sz="2000" dirty="0" err="1" smtClean="0"/>
              <a:t>Leskovec</a:t>
            </a:r>
            <a:r>
              <a:rPr lang="en-US" sz="2000" dirty="0" smtClean="0"/>
              <a:t> et al., 2007]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T-IM </a:t>
            </a:r>
            <a:r>
              <a:rPr lang="en-US" sz="2000" dirty="0"/>
              <a:t>[</a:t>
            </a:r>
            <a:r>
              <a:rPr lang="en-US" sz="2000" dirty="0" smtClean="0"/>
              <a:t>Ahmed and </a:t>
            </a:r>
            <a:r>
              <a:rPr lang="en-US" sz="2000" dirty="0" err="1" smtClean="0"/>
              <a:t>Ezeife</a:t>
            </a:r>
            <a:r>
              <a:rPr lang="en-US" sz="2000" dirty="0" smtClean="0"/>
              <a:t>, 2013]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Implementation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PHP, </a:t>
            </a:r>
            <a:r>
              <a:rPr lang="en-US" sz="2000" dirty="0" err="1" smtClean="0"/>
              <a:t>JQuery</a:t>
            </a:r>
            <a:r>
              <a:rPr lang="en-US" sz="2000" dirty="0" smtClean="0"/>
              <a:t>, </a:t>
            </a:r>
            <a:r>
              <a:rPr lang="en-US" sz="2000" dirty="0" err="1" smtClean="0"/>
              <a:t>MATLab</a:t>
            </a:r>
            <a:r>
              <a:rPr lang="en-US" sz="2000" dirty="0" smtClean="0"/>
              <a:t>, MySQL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We compared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Accuracy – F-score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Statistical analysis (Reliability) – 95% Confidence Interval (C.I)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Actual influence spread achieved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Run time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79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Experiment - Accuracy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SzPct val="75000"/>
                </a:pPr>
                <a:r>
                  <a:rPr lang="en-US" sz="2000" dirty="0" smtClean="0"/>
                  <a:t>F – score =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2.</m:t>
                    </m:r>
                    <m:f>
                      <m:fPr>
                        <m:ctrlPr>
                          <a:rPr lang="en-CA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𝑟𝑒𝑐𝑖𝑠𝑖𝑜𝑛</m:t>
                        </m:r>
                        <m:r>
                          <a:rPr lang="en-CA" sz="2000" i="1">
                            <a:latin typeface="Cambria Math"/>
                          </a:rPr>
                          <m:t>×</m:t>
                        </m:r>
                        <m:r>
                          <a:rPr lang="en-CA" sz="2000" i="1">
                            <a:latin typeface="Cambria Math"/>
                          </a:rPr>
                          <m:t>𝑅𝑒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𝑐𝑎𝑙𝑙</m:t>
                        </m:r>
                      </m:num>
                      <m:den>
                        <m:r>
                          <a:rPr lang="en-CA" sz="2000" i="1">
                            <a:latin typeface="Cambria Math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𝑟𝑒𝑐𝑖𝑠𝑖𝑜𝑛</m:t>
                        </m:r>
                        <m:r>
                          <a:rPr lang="en-CA" sz="2000" i="1">
                            <a:latin typeface="Cambria Math"/>
                          </a:rPr>
                          <m:t>+</m:t>
                        </m:r>
                        <m:r>
                          <a:rPr lang="en-CA" sz="2000" i="1">
                            <a:latin typeface="Cambria Math"/>
                          </a:rPr>
                          <m:t>𝑅𝑒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𝑐𝑎𝑙𝑙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 marL="742950" lvl="2" indent="-342900">
                  <a:buSzPct val="75000"/>
                </a:pPr>
                <a:r>
                  <a:rPr lang="en-US" sz="1600" dirty="0" smtClean="0"/>
                  <a:t>where Precision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𝑐𝑜𝑟𝑟𝑒𝑐𝑡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𝑟𝑒𝑡𝑟𝑖𝑒𝑣𝑒𝑑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𝑑𝑜𝑐𝑢𝑚𝑒𝑛𝑡𝑠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𝑟𝑒𝑡𝑟𝑖𝑒𝑣𝑒𝑑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𝑑𝑜𝑐𝑢𝑚𝑒𝑛𝑡𝑠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742950" lvl="2" indent="-342900">
                  <a:buSzPct val="75000"/>
                </a:pPr>
                <a:r>
                  <a:rPr lang="en-US" sz="1600" dirty="0" smtClean="0"/>
                  <a:t>Recall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𝑐𝑜𝑟𝑟𝑒𝑐𝑡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𝑟𝑒𝑡𝑟𝑖𝑒𝑣𝑒𝑑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𝑑𝑜𝑐𝑢𝑚𝑒𝑛𝑡𝑠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𝑑𝑜𝑐𝑢𝑚𝑒𝑛𝑡𝑠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𝑑𝑎𝑡𝑎𝑏𝑎𝑠𝑒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342900" lvl="1" indent="-342900">
                  <a:buSzPct val="75000"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743200"/>
            <a:ext cx="4657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40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Experiment – Statistical Analysis (Reliability)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121920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95% </m:t>
                    </m:r>
                    <m:r>
                      <a:rPr lang="en-CA" i="1">
                        <a:latin typeface="Cambria Math"/>
                      </a:rPr>
                      <m:t>𝐶</m:t>
                    </m:r>
                    <m:r>
                      <a:rPr lang="en-CA" i="1">
                        <a:latin typeface="Cambria Math"/>
                      </a:rPr>
                      <m:t>.</m:t>
                    </m:r>
                    <m:r>
                      <a:rPr lang="en-CA" i="1">
                        <a:latin typeface="Cambria Math"/>
                      </a:rPr>
                      <m:t>𝐼</m:t>
                    </m:r>
                    <m:r>
                      <a:rPr lang="en-CA" i="1">
                        <a:latin typeface="Cambria Math"/>
                      </a:rPr>
                      <m:t> = </m:t>
                    </m:r>
                    <m:acc>
                      <m:accPr>
                        <m:chr m:val="̅"/>
                        <m:ctrlPr>
                          <a:rPr lang="en-CA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CA" i="1">
                        <a:latin typeface="Cambria Math"/>
                      </a:rPr>
                      <m:t> ±1.96 × </m:t>
                    </m:r>
                    <m:f>
                      <m:fPr>
                        <m:ctrlPr>
                          <a:rPr lang="en-CA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latin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dirty="0" smtClean="0"/>
                  <a:t>  where</a:t>
                </a:r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CA" i="1">
                        <a:latin typeface="Cambria Math"/>
                      </a:rPr>
                      <m:t>= </m:t>
                    </m:r>
                  </m:oMath>
                </a14:m>
                <a:r>
                  <a:rPr lang="en-CA" dirty="0"/>
                  <a:t>mean of the samples,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= </m:t>
                    </m:r>
                  </m:oMath>
                </a14:m>
                <a:r>
                  <a:rPr lang="en-CA" dirty="0"/>
                  <a:t>size of the samples,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𝑠</m:t>
                    </m:r>
                    <m:r>
                      <a:rPr lang="en-CA" i="1">
                        <a:latin typeface="Cambria Math"/>
                      </a:rPr>
                      <m:t>= </m:t>
                    </m:r>
                  </m:oMath>
                </a14:m>
                <a:r>
                  <a:rPr lang="en-CA" dirty="0"/>
                  <a:t>Standard Deviation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/>
                              </a:rPr>
                              <m:t>𝑛</m:t>
                            </m:r>
                            <m:r>
                              <a:rPr lang="en-CA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  <m:r>
                              <a:rPr lang="en-CA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i="1">
                                    <a:latin typeface="Cambria Math"/>
                                  </a:rPr>
                                  <m:t>−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CA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1219200"/>
              </a:xfrm>
              <a:blipFill rotWithShape="1">
                <a:blip r:embed="rId2"/>
                <a:stretch>
                  <a:fillRect l="-148" t="-5000" r="-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DB55C107-0430-411B-9B94-9A3A31A9EA7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382491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34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Experiment – Influence Spread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757363"/>
            <a:ext cx="53244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53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Experiment – Runtime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71625"/>
            <a:ext cx="56578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6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Conclusion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342900" lvl="1" indent="-342900">
              <a:buSzPct val="75000"/>
            </a:pPr>
            <a:r>
              <a:rPr lang="en-US" sz="2000" dirty="0" smtClean="0"/>
              <a:t>A new influence network generation model, OBIN, is proposed to effectively discover relevant influential users from friendship network for specific product.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Performs more </a:t>
            </a:r>
            <a:r>
              <a:rPr lang="en-US" sz="2000" dirty="0" smtClean="0"/>
              <a:t>effectively </a:t>
            </a:r>
            <a:r>
              <a:rPr lang="en-US" sz="2000" dirty="0" smtClean="0"/>
              <a:t>than CELF and T-IM for focused target marketing.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Generated data warehouse can also answer reputation, trust, and expertise, i.e., ‘user modeling’. </a:t>
            </a:r>
          </a:p>
          <a:p>
            <a:pPr marL="742950" lvl="2" indent="-342900">
              <a:buSzPct val="75000"/>
            </a:pPr>
            <a:r>
              <a:rPr lang="en-US" sz="2000" dirty="0" smtClean="0"/>
              <a:t>E.g., “which post is most popular?”, “who are the most influential users on the posts?”, “who support the post and who don’t?”, “how do users connected to each other?” etc.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Not scalable in term of execution time while network grows.</a:t>
            </a:r>
          </a:p>
          <a:p>
            <a:pPr marL="342900" lvl="1" indent="-342900">
              <a:buSzPct val="75000"/>
            </a:pPr>
            <a:r>
              <a:rPr lang="en-US" sz="2000" dirty="0" smtClean="0"/>
              <a:t>A paper describing this research work is submitted to </a:t>
            </a:r>
            <a:r>
              <a:rPr lang="en-US" sz="2000" dirty="0" err="1" smtClean="0"/>
              <a:t>DaWaK</a:t>
            </a:r>
            <a:r>
              <a:rPr lang="en-US" sz="2000" dirty="0" smtClean="0"/>
              <a:t> 2013, Prague, Czech Republic.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22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Future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342900" lvl="1" indent="-342900">
              <a:buSzPct val="75000"/>
            </a:pPr>
            <a:r>
              <a:rPr lang="en-US" sz="2400" dirty="0" smtClean="0"/>
              <a:t>Network evolution and dynamics</a:t>
            </a:r>
          </a:p>
          <a:p>
            <a:pPr marL="342900" lvl="1" indent="-342900">
              <a:buSzPct val="75000"/>
            </a:pPr>
            <a:r>
              <a:rPr lang="en-US" sz="2400" dirty="0" smtClean="0"/>
              <a:t>Generated data ware house can also be used for the research area of social network recommendation </a:t>
            </a:r>
          </a:p>
          <a:p>
            <a:pPr marL="342900" lvl="1" indent="-342900">
              <a:buSzPct val="75000"/>
            </a:pPr>
            <a:r>
              <a:rPr lang="en-US" sz="2400" dirty="0" smtClean="0"/>
              <a:t>Improvement in run time with respect to network growth</a:t>
            </a:r>
          </a:p>
          <a:p>
            <a:pPr marL="342900" lvl="1" indent="-342900">
              <a:buSzPct val="75000"/>
            </a:pPr>
            <a:endParaRPr lang="en-US" sz="24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22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 social structure where people are connected with each other through specific inter-dependencies.</a:t>
            </a:r>
          </a:p>
          <a:p>
            <a:pPr lvl="1"/>
            <a:r>
              <a:rPr lang="en-US" dirty="0" smtClean="0"/>
              <a:t>Friend with each other</a:t>
            </a:r>
          </a:p>
          <a:p>
            <a:pPr lvl="1"/>
            <a:r>
              <a:rPr lang="en-US" dirty="0" smtClean="0"/>
              <a:t>Bloggers commenting/rating on a blog-topic</a:t>
            </a:r>
          </a:p>
          <a:p>
            <a:pPr lvl="1"/>
            <a:r>
              <a:rPr lang="en-US" dirty="0" smtClean="0"/>
              <a:t>Writing collaboratively in a co-authorship wiki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 descr="C:\Users\Mumut\Desktop\social-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581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00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References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lvl="0"/>
            <a:r>
              <a:rPr lang="en-CA" sz="1500" dirty="0"/>
              <a:t>Ahmed, S., &amp; </a:t>
            </a:r>
            <a:r>
              <a:rPr lang="en-CA" sz="1500" dirty="0" err="1"/>
              <a:t>Ezeife</a:t>
            </a:r>
            <a:r>
              <a:rPr lang="en-CA" sz="1500" dirty="0"/>
              <a:t>, C. (2013). Discovering Influential Nodes from Trust Network. Coimbra, Portugal.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500" dirty="0" smtClean="0"/>
              <a:t>Dave</a:t>
            </a:r>
            <a:r>
              <a:rPr lang="en-CA" sz="1500" dirty="0"/>
              <a:t>, K., Lawrence, S., &amp; </a:t>
            </a:r>
            <a:r>
              <a:rPr lang="en-CA" sz="1500" dirty="0" err="1"/>
              <a:t>Pennock</a:t>
            </a:r>
            <a:r>
              <a:rPr lang="en-CA" sz="1500" dirty="0"/>
              <a:t>, D. (2003). Mining the peanut gallery: Opinion extraction and semantic classification of product reviews. </a:t>
            </a:r>
            <a:r>
              <a:rPr lang="en-CA" sz="1500" i="1" dirty="0"/>
              <a:t>12th international conference on World Wide Web</a:t>
            </a:r>
            <a:r>
              <a:rPr lang="en-CA" sz="1500" dirty="0"/>
              <a:t>, (pp. 519-528).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500" dirty="0"/>
              <a:t>Ding, X., Liu, B., &amp; Yu, P. (2008). A holistic lexicon-based approach to opinion mining. </a:t>
            </a:r>
            <a:r>
              <a:rPr lang="en-CA" sz="1500" i="1" dirty="0"/>
              <a:t>International conference on Web search and web data mining</a:t>
            </a:r>
            <a:r>
              <a:rPr lang="en-CA" sz="1500" dirty="0"/>
              <a:t>, (pp. 231-240</a:t>
            </a:r>
            <a:r>
              <a:rPr lang="en-CA" sz="1500" dirty="0" smtClean="0"/>
              <a:t>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600" dirty="0"/>
              <a:t>Hu, M., &amp; Liu, B. (2004). Mining and summarizing customer reviews. </a:t>
            </a:r>
            <a:r>
              <a:rPr lang="en-CA" sz="1600" i="1" dirty="0"/>
              <a:t>10th ACM SIGKDD international conference on Knowledge discovery and data mining</a:t>
            </a:r>
            <a:r>
              <a:rPr lang="en-CA" sz="1600" dirty="0"/>
              <a:t>, (pp. </a:t>
            </a:r>
            <a:r>
              <a:rPr lang="en-CA" sz="1600" dirty="0" smtClean="0"/>
              <a:t>168-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500" dirty="0" smtClean="0"/>
              <a:t>Jin</a:t>
            </a:r>
            <a:r>
              <a:rPr lang="en-CA" sz="1500" dirty="0"/>
              <a:t>, W., Ho, H., &amp; </a:t>
            </a:r>
            <a:r>
              <a:rPr lang="en-CA" sz="1500" dirty="0" err="1"/>
              <a:t>Srihari</a:t>
            </a:r>
            <a:r>
              <a:rPr lang="en-CA" sz="1500" dirty="0"/>
              <a:t>, R. (2009). </a:t>
            </a:r>
            <a:r>
              <a:rPr lang="en-CA" sz="1500" dirty="0" err="1"/>
              <a:t>OpinionMiner</a:t>
            </a:r>
            <a:r>
              <a:rPr lang="en-CA" sz="1500" dirty="0"/>
              <a:t>: a novel machine learning system for web opinion mining and extraction. </a:t>
            </a:r>
            <a:r>
              <a:rPr lang="en-CA" sz="1500" i="1" dirty="0"/>
              <a:t>15th ACM SIGKDD international conference on Knowledge discovery and data mining</a:t>
            </a:r>
            <a:r>
              <a:rPr lang="en-CA" sz="1500" dirty="0"/>
              <a:t>, (pp. 1195-1204).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500" dirty="0" err="1"/>
              <a:t>Leskovec</a:t>
            </a:r>
            <a:r>
              <a:rPr lang="en-CA" sz="1500" dirty="0"/>
              <a:t>, J., Krause, A., </a:t>
            </a:r>
            <a:r>
              <a:rPr lang="en-CA" sz="1500" dirty="0" err="1"/>
              <a:t>Guestrin</a:t>
            </a:r>
            <a:r>
              <a:rPr lang="en-CA" sz="1500" dirty="0"/>
              <a:t>, C., </a:t>
            </a:r>
            <a:r>
              <a:rPr lang="en-CA" sz="1500" dirty="0" err="1"/>
              <a:t>Faloutsos</a:t>
            </a:r>
            <a:r>
              <a:rPr lang="en-CA" sz="1500" dirty="0"/>
              <a:t>, C., </a:t>
            </a:r>
            <a:r>
              <a:rPr lang="en-CA" sz="1500" dirty="0" err="1"/>
              <a:t>VanBriesen</a:t>
            </a:r>
            <a:r>
              <a:rPr lang="en-CA" sz="1500" dirty="0"/>
              <a:t>, J., and Glance, N. (2007). Cost-effective outbreak detection in networks. </a:t>
            </a:r>
            <a:r>
              <a:rPr lang="en-CA" sz="1500" i="1" dirty="0"/>
              <a:t>In Proceedings of the 13th ACM SIGKDD international conference on Knowledge discovery and data mining</a:t>
            </a:r>
            <a:r>
              <a:rPr lang="en-CA" sz="1500" dirty="0"/>
              <a:t>. KDD ’07. ACM, New York, NY, USA, 420–429.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500" dirty="0" err="1"/>
              <a:t>Mishne</a:t>
            </a:r>
            <a:r>
              <a:rPr lang="en-CA" sz="1500" dirty="0"/>
              <a:t>, G., &amp; Glance, N. (2006). Leave a reply: An analysis of weblog comments. </a:t>
            </a:r>
            <a:r>
              <a:rPr lang="en-CA" sz="1500" i="1" dirty="0"/>
              <a:t>Third annual workshop on the </a:t>
            </a:r>
            <a:r>
              <a:rPr lang="en-CA" sz="1500" i="1" dirty="0" err="1"/>
              <a:t>Weblogging</a:t>
            </a:r>
            <a:r>
              <a:rPr lang="en-CA" sz="1500" i="1" dirty="0"/>
              <a:t> ecosystem.</a:t>
            </a:r>
            <a:r>
              <a:rPr lang="en-CA" sz="1500" dirty="0"/>
              <a:t> </a:t>
            </a:r>
            <a:endParaRPr lang="en-CA" sz="1500" dirty="0" smtClean="0"/>
          </a:p>
          <a:p>
            <a:pPr lvl="0"/>
            <a:r>
              <a:rPr lang="en-CA" sz="1500" dirty="0"/>
              <a:t>Tang, J., Sun, J., Wang, C., &amp; Yang, Z. (2009). Social influence analysis in large-scale networks. </a:t>
            </a:r>
            <a:r>
              <a:rPr lang="en-CA" sz="1500" i="1" dirty="0"/>
              <a:t>15th ACM SIGKDD international conference on Knowledge discovery and data mining</a:t>
            </a:r>
            <a:r>
              <a:rPr lang="en-CA" sz="1500" dirty="0"/>
              <a:t>, (pp. 807-816).</a:t>
            </a:r>
          </a:p>
        </p:txBody>
      </p:sp>
    </p:spTree>
    <p:extLst>
      <p:ext uri="{BB962C8B-B14F-4D97-AF65-F5344CB8AC3E}">
        <p14:creationId xmlns:p14="http://schemas.microsoft.com/office/powerpoint/2010/main" val="1787113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Acknowledgment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Autofit/>
          </a:bodyPr>
          <a:lstStyle/>
          <a:p>
            <a:pPr lvl="0"/>
            <a:r>
              <a:rPr lang="en-CA" sz="1800" dirty="0" smtClean="0"/>
              <a:t>Some contents of the presentation are taken from the slides of </a:t>
            </a:r>
            <a:r>
              <a:rPr lang="en-CA" sz="1800" dirty="0" err="1" smtClean="0"/>
              <a:t>Sabbir</a:t>
            </a:r>
            <a:r>
              <a:rPr lang="en-CA" sz="1800" dirty="0" smtClean="0"/>
              <a:t> Ahmed (MSc Thesis, 2012)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1580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Thank You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OBIN Model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454737"/>
                  </p:ext>
                </p:extLst>
              </p:nvPr>
            </p:nvGraphicFramePr>
            <p:xfrm>
              <a:off x="152400" y="990600"/>
              <a:ext cx="6019800" cy="570776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019800"/>
                  </a:tblGrid>
                  <a:tr h="1752600">
                    <a:tc>
                      <a:txBody>
                        <a:bodyPr/>
                        <a:lstStyle/>
                        <a:p>
                          <a:pPr marL="342900" lvl="0" indent="-3429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UcPeriod"/>
                          </a:pPr>
                          <a:r>
                            <a:rPr lang="en-CA" sz="1050" dirty="0">
                              <a:effectLst/>
                            </a:rPr>
                            <a:t>OBIN </a:t>
                          </a:r>
                          <a:r>
                            <a:rPr lang="en-CA" sz="1050" dirty="0" smtClean="0">
                              <a:effectLst/>
                            </a:rPr>
                            <a:t>calls TPD</a:t>
                          </a:r>
                          <a:r>
                            <a:rPr lang="en-CA" sz="1050" baseline="0" dirty="0" smtClean="0">
                              <a:effectLst/>
                            </a:rPr>
                            <a:t> method</a:t>
                          </a:r>
                          <a:r>
                            <a:rPr lang="en-CA" sz="1050" dirty="0" smtClean="0">
                              <a:effectLst/>
                            </a:rPr>
                            <a:t> </a:t>
                          </a:r>
                          <a:r>
                            <a:rPr lang="en-CA" sz="1050" dirty="0">
                              <a:effectLst/>
                            </a:rPr>
                            <a:t>to extract nodes, posts, opinions from the network graph to classify relevant and irrelevant nodes</a:t>
                          </a:r>
                        </a:p>
                        <a:p>
                          <a:pPr marL="742950" lvl="1" indent="-28575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Execute SQL query on URL to find set of nodes on product </a:t>
                          </a:r>
                          <a14:m>
                            <m:oMath xmlns:m="http://schemas.openxmlformats.org/officeDocument/2006/math">
                              <m:r>
                                <a:rPr lang="en-CA" sz="1050" dirty="0" smtClean="0">
                                  <a:effectLst/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using Graph </a:t>
                          </a:r>
                          <a:r>
                            <a:rPr lang="en-CA" sz="1050" dirty="0" smtClean="0">
                              <a:effectLst/>
                            </a:rPr>
                            <a:t>API</a:t>
                          </a:r>
                        </a:p>
                        <a:p>
                          <a:pPr marL="742950" marR="0" lvl="1" indent="-28575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Generate nodes matrix  NM with 4 attributes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node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Term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A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SR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&gt;</m:t>
                              </m:r>
                            </m:oMath>
                          </a14:m>
                          <a:endParaRPr lang="en-CA" sz="1050" dirty="0" smtClean="0">
                            <a:effectLst/>
                          </a:endParaRPr>
                        </a:p>
                        <a:p>
                          <a:pPr marL="742950" marR="0" lvl="1" indent="-28575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Generate relevant nodes matrix PM with 4 attributes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node</m:t>
                              </m:r>
                              <m:d>
                                <m:d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105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050">
                                          <a:effectLst/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CA" sz="1050">
                                          <a:effectLst/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Term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A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SR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by mining</a:t>
                          </a:r>
                          <a:r>
                            <a:rPr lang="en-CA" sz="105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𝐍𝐌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with three features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Term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A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),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Term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SR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),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A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SR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), to classify relevant and irrelevant nodes with SVM classifier. Store relevant nodes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 smtClean="0">
                              <a:effectLst/>
                            </a:rPr>
                            <a:t> </a:t>
                          </a:r>
                          <a:r>
                            <a:rPr lang="en-CA" sz="1050" dirty="0">
                              <a:effectLst/>
                            </a:rPr>
                            <a:t>in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𝐏𝐌</m:t>
                              </m:r>
                            </m:oMath>
                          </a14:m>
                          <a:endParaRPr lang="en-CA" sz="1050" dirty="0">
                            <a:effectLst/>
                          </a:endParaRPr>
                        </a:p>
                        <a:p>
                          <a:pPr marL="742950" marR="0" lvl="1" indent="-28575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Execute SQL query on URL to find set of posts and comments on product z of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. Store posts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in table </a:t>
                          </a:r>
                          <a:r>
                            <a:rPr lang="en-CA" sz="1050" dirty="0" err="1">
                              <a:effectLst/>
                            </a:rPr>
                            <a:t>tblPosts</a:t>
                          </a:r>
                          <a:r>
                            <a:rPr lang="en-CA" sz="1050" dirty="0">
                              <a:effectLst/>
                            </a:rPr>
                            <a:t> and comments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in table </a:t>
                          </a:r>
                          <a:r>
                            <a:rPr lang="en-CA" sz="1050" dirty="0" err="1">
                              <a:effectLst/>
                            </a:rPr>
                            <a:t>tblComments</a:t>
                          </a:r>
                          <a:r>
                            <a:rPr lang="en-CA" sz="1050" dirty="0" smtClean="0">
                              <a:effectLst/>
                            </a:rPr>
                            <a:t>.</a:t>
                          </a:r>
                          <a:endParaRPr lang="en-CA" sz="1050" b="0" dirty="0">
                            <a:effectLst/>
                            <a:latin typeface="Calibri Light" pitchFamily="34" charset="0"/>
                            <a:ea typeface="Times New Roman"/>
                            <a:cs typeface="Times New Roman"/>
                          </a:endParaRPr>
                        </a:p>
                      </a:txBody>
                      <a:tcPr marL="38401" marR="38401" marT="0" marB="0"/>
                    </a:tc>
                  </a:tr>
                  <a:tr h="2667000">
                    <a:tc>
                      <a:txBody>
                        <a:bodyPr/>
                        <a:lstStyle/>
                        <a:p>
                          <a:pPr marL="342900" lvl="0" indent="-3429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UcPeriod" startAt="2"/>
                          </a:pPr>
                          <a:r>
                            <a:rPr lang="en-CA" sz="1050" dirty="0" smtClean="0">
                              <a:effectLst/>
                            </a:rPr>
                            <a:t>OBIN calls PCP-Miner method to </a:t>
                          </a:r>
                          <a:r>
                            <a:rPr lang="en-CA" sz="1050" dirty="0">
                              <a:effectLst/>
                            </a:rPr>
                            <a:t>identify opinion (positive/negative) comments and compute polarity score</a:t>
                          </a:r>
                        </a:p>
                        <a:p>
                          <a:pPr marL="742950" lvl="1" indent="-28575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FOR each comment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in </a:t>
                          </a:r>
                          <a:r>
                            <a:rPr lang="en-CA" sz="1050" dirty="0" err="1">
                              <a:effectLst/>
                            </a:rPr>
                            <a:t>tblComments</a:t>
                          </a:r>
                          <a:r>
                            <a:rPr lang="en-CA" sz="1050" dirty="0">
                              <a:effectLst/>
                            </a:rPr>
                            <a:t> table </a:t>
                          </a:r>
                          <a:r>
                            <a:rPr lang="en-CA" sz="1050" dirty="0" smtClean="0">
                              <a:effectLst/>
                            </a:rPr>
                            <a:t>DO</a:t>
                          </a: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 smtClean="0">
                              <a:effectLst/>
                            </a:rPr>
                            <a:t>Execute tokenization and POS-tagging process</a:t>
                          </a: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Generate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𝑭𝒆𝒒𝑭𝑻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𝑭𝑭𝑻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matrix by identifying frequent features (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𝑭𝑭𝑻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) in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through </a:t>
                          </a:r>
                          <a:r>
                            <a:rPr lang="en-CA" sz="1050" dirty="0" err="1">
                              <a:effectLst/>
                            </a:rPr>
                            <a:t>Apriori</a:t>
                          </a:r>
                          <a:r>
                            <a:rPr lang="en-CA" sz="1050" dirty="0">
                              <a:effectLst/>
                            </a:rPr>
                            <a:t> frequent pattern </a:t>
                          </a:r>
                          <a:r>
                            <a:rPr lang="en-CA" sz="1050" dirty="0" smtClean="0">
                              <a:effectLst/>
                            </a:rPr>
                            <a:t>algorithm</a:t>
                          </a:r>
                          <a:endParaRPr lang="en-CA" sz="1050" dirty="0">
                            <a:effectLst/>
                          </a:endParaRP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Identify opinion words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𝑶𝑾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for extracted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𝑭𝑭𝑻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</a:t>
                          </a: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Determine semantic orientation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𝑶𝑹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</a:t>
                          </a:r>
                          <a:r>
                            <a:rPr lang="en-CA" sz="1050" dirty="0" smtClean="0">
                              <a:effectLst/>
                            </a:rPr>
                            <a:t>of 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𝑶𝑾</m:t>
                              </m:r>
                            </m:oMath>
                          </a14:m>
                          <a:endParaRPr lang="en-CA" sz="1050" dirty="0">
                            <a:effectLst/>
                          </a:endParaRP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Generate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𝑶𝑬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𝑭𝑭𝑻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𝑶𝑾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𝑶𝑹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matrix of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𝒄</m:t>
                              </m:r>
                            </m:oMath>
                          </a14:m>
                          <a:endParaRPr lang="en-CA" sz="1050" dirty="0">
                            <a:effectLst/>
                          </a:endParaRP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Store node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, who commented c, in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𝑽𝑻</m:t>
                              </m:r>
                            </m:oMath>
                          </a14:m>
                          <a:r>
                            <a:rPr lang="en-CA" sz="1050" dirty="0" smtClean="0">
                              <a:effectLst/>
                            </a:rPr>
                            <a:t> matrix  </a:t>
                          </a:r>
                          <a:r>
                            <a:rPr lang="en-CA" sz="1050" dirty="0">
                              <a:effectLst/>
                            </a:rPr>
                            <a:t>(influenced nodes matrix</a:t>
                          </a:r>
                          <a:r>
                            <a:rPr lang="en-CA" sz="1050" dirty="0" smtClean="0">
                              <a:effectLst/>
                            </a:rPr>
                            <a:t>)</a:t>
                          </a:r>
                        </a:p>
                        <a:p>
                          <a:pPr marL="685800" marR="0" lvl="1" indent="-22860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FOR each post W in </a:t>
                          </a:r>
                          <a:r>
                            <a:rPr lang="en-CA" sz="1050" dirty="0" err="1" smtClean="0">
                              <a:effectLst/>
                            </a:rPr>
                            <a:t>tblPosts</a:t>
                          </a:r>
                          <a:r>
                            <a:rPr lang="en-CA" sz="1050" dirty="0" smtClean="0">
                              <a:effectLst/>
                            </a:rPr>
                            <a:t> table DO</a:t>
                          </a: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 smtClean="0">
                              <a:effectLst/>
                            </a:rPr>
                            <a:t>Compute the polarity score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𝑶𝑬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matrix as </a:t>
                          </a:r>
                          <a:endParaRPr lang="en-CA" sz="1050" dirty="0" smtClean="0">
                            <a:effectLst/>
                          </a:endParaRPr>
                        </a:p>
                        <a:p>
                          <a:pPr marL="1371600" lvl="3" indent="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∑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𝒑𝒐𝒔𝒊𝒕𝒊𝒗𝒆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−∑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𝒏𝒆𝒈𝒂𝒕𝒊𝒗𝒆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𝟏𝟎𝟎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%</m:t>
                              </m:r>
                            </m:oMath>
                          </a14:m>
                          <a:endParaRPr lang="en-CA" sz="1050" dirty="0">
                            <a:effectLst/>
                          </a:endParaRP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Store node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, who posted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𝑾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, in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𝑽𝑺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matrix </a:t>
                          </a:r>
                          <a:r>
                            <a:rPr lang="en-CA" sz="1050" dirty="0" smtClean="0">
                              <a:effectLst/>
                            </a:rPr>
                            <a:t> (</a:t>
                          </a:r>
                          <a:r>
                            <a:rPr lang="en-CA" sz="1050" dirty="0">
                              <a:effectLst/>
                            </a:rPr>
                            <a:t>influential nodes matrix</a:t>
                          </a:r>
                          <a:r>
                            <a:rPr lang="en-CA" sz="1050" dirty="0" smtClean="0">
                              <a:effectLst/>
                            </a:rPr>
                            <a:t>)</a:t>
                          </a:r>
                          <a:endParaRPr lang="en-CA" sz="1050" b="0" dirty="0">
                            <a:solidFill>
                              <a:schemeClr val="bg1"/>
                            </a:solidFill>
                            <a:effectLst/>
                            <a:latin typeface="Calibri Light" pitchFamily="34" charset="0"/>
                            <a:ea typeface="Times New Roman"/>
                            <a:cs typeface="Times New Roman"/>
                          </a:endParaRPr>
                        </a:p>
                      </a:txBody>
                      <a:tcPr marL="38401" marR="38401" marT="0" marB="0"/>
                    </a:tc>
                  </a:tr>
                  <a:tr h="248412">
                    <a:tc>
                      <a:txBody>
                        <a:bodyPr/>
                        <a:lstStyle/>
                        <a:p>
                          <a:pPr marL="342900" lvl="0" indent="-3429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UcPeriod" startAt="3"/>
                          </a:pPr>
                          <a:r>
                            <a:rPr lang="en-CA" sz="1050" dirty="0" smtClean="0">
                              <a:effectLst/>
                            </a:rPr>
                            <a:t>OBIN calls </a:t>
                          </a:r>
                          <a:r>
                            <a:rPr lang="en-CA" sz="1050" dirty="0" err="1">
                              <a:effectLst/>
                            </a:rPr>
                            <a:t>PoPGen</a:t>
                          </a:r>
                          <a:r>
                            <a:rPr lang="en-CA" sz="1050" dirty="0">
                              <a:effectLst/>
                            </a:rPr>
                            <a:t> </a:t>
                          </a:r>
                          <a:r>
                            <a:rPr lang="en-CA" sz="1050" dirty="0" smtClean="0">
                              <a:effectLst/>
                            </a:rPr>
                            <a:t>method to </a:t>
                          </a:r>
                          <a:r>
                            <a:rPr lang="en-CA" sz="1050" dirty="0">
                              <a:effectLst/>
                            </a:rPr>
                            <a:t>generate influence network</a:t>
                          </a:r>
                        </a:p>
                        <a:p>
                          <a:pPr marL="742950" lvl="1" indent="-28575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>
                              <a:effectLst/>
                            </a:rPr>
                            <a:t>Merge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𝑽𝑻</m:t>
                              </m:r>
                            </m:oMath>
                          </a14:m>
                          <a:r>
                            <a:rPr lang="en-CA" sz="1050" dirty="0" smtClean="0">
                              <a:effectLst/>
                            </a:rPr>
                            <a:t> </a:t>
                          </a:r>
                          <a:r>
                            <a:rPr lang="en-CA" sz="1050" dirty="0">
                              <a:effectLst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𝑽𝑺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matrices into influence matrix IMAT with 3 attributes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CA" sz="1050">
                                  <a:effectLst/>
                                  <a:latin typeface="Cambria Math"/>
                                </a:rPr>
                                <m:t>Action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as follows:</a:t>
                          </a:r>
                        </a:p>
                        <a:p>
                          <a:pPr marL="1143000" marR="0" lvl="2" indent="-22860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IF node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responds to node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50" dirty="0" smtClean="0">
                              <a:effectLst/>
                            </a:rPr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𝐼𝑀𝐴𝑇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[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𝐴𝑐𝑡𝑖𝑜𝑛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] = ∑</m:t>
                              </m:r>
                              <m:r>
                                <a:rPr lang="en-CA" sz="1050" kern="1200">
                                  <a:effectLst/>
                                  <a:latin typeface="Cambria Math"/>
                                </a:rPr>
                                <m:t>𝑟𝑒𝑠𝑝𝑜𝑛𝑠𝑒𝑠</m:t>
                              </m:r>
                            </m:oMath>
                          </a14:m>
                          <a:endParaRPr lang="en-CA" sz="1050" dirty="0">
                            <a:effectLst/>
                          </a:endParaRPr>
                        </a:p>
                        <a:p>
                          <a:pPr marL="1143000" lvl="2" indent="-228600" algn="just" fontAlgn="base" hangingPunc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CA" sz="1050" dirty="0" smtClean="0">
                              <a:effectLst/>
                            </a:rPr>
                            <a:t>ELSE  </a:t>
                          </a:r>
                          <a14:m>
                            <m:oMath xmlns:m="http://schemas.openxmlformats.org/officeDocument/2006/math"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𝐼𝑀𝐴𝑇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[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𝐴𝑐𝑡𝑖𝑜𝑛</m:t>
                              </m:r>
                              <m:r>
                                <a:rPr lang="en-CA" sz="1050" kern="1200" smtClean="0">
                                  <a:effectLst/>
                                  <a:latin typeface="Cambria Math"/>
                                </a:rPr>
                                <m:t>] = 0</m:t>
                              </m:r>
                            </m:oMath>
                          </a14:m>
                          <a:endParaRPr lang="en-CA" sz="1050" dirty="0" smtClean="0">
                            <a:effectLst/>
                          </a:endParaRPr>
                        </a:p>
                        <a:p>
                          <a:pPr marL="685800" marR="0" lvl="1" indent="-228600" algn="just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CA" sz="1050" dirty="0" smtClean="0">
                              <a:effectLst/>
                            </a:rPr>
                            <a:t>Generate a weighted influence graph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5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CA" sz="1050">
                                      <a:effectLst/>
                                      <a:latin typeface="Cambria Math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= (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𝑽𝑻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𝑽𝑺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 =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𝑰𝑴𝑨𝑻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[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𝑨𝒄𝒕𝒊𝒐𝒏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if there exist a relationship between </a:t>
                          </a:r>
                          <a14:m>
                            <m:oMath xmlns:m="http://schemas.openxmlformats.org/officeDocument/2006/math"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𝑽𝑻</m:t>
                              </m:r>
                              <m:r>
                                <m:rPr>
                                  <m:nor/>
                                </m:rPr>
                                <a:rPr lang="en-CA" sz="1050" smtClean="0">
                                  <a:effectLst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CA" sz="1050">
                                  <a:effectLst/>
                                </a:rPr>
                                <m:t>and</m:t>
                              </m:r>
                              <m:r>
                                <a:rPr lang="en-CA" sz="105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1050">
                                  <a:effectLst/>
                                  <a:latin typeface="Cambria Math"/>
                                </a:rPr>
                                <m:t>𝑽𝑺</m:t>
                              </m:r>
                            </m:oMath>
                          </a14:m>
                          <a:r>
                            <a:rPr lang="en-CA" sz="1050" dirty="0">
                              <a:effectLst/>
                            </a:rPr>
                            <a:t> </a:t>
                          </a:r>
                          <a:r>
                            <a:rPr lang="en-CA" sz="1050" dirty="0" smtClean="0">
                              <a:effectLst/>
                            </a:rPr>
                            <a:t>matrices</a:t>
                          </a:r>
                          <a:endParaRPr lang="en-CA" sz="1050" b="0" dirty="0">
                            <a:effectLst/>
                            <a:latin typeface="Calibri Light" pitchFamily="34" charset="0"/>
                            <a:ea typeface="Times New Roman"/>
                            <a:cs typeface="Times New Roman"/>
                          </a:endParaRPr>
                        </a:p>
                      </a:txBody>
                      <a:tcPr marL="38401" marR="38401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454737"/>
                  </p:ext>
                </p:extLst>
              </p:nvPr>
            </p:nvGraphicFramePr>
            <p:xfrm>
              <a:off x="152400" y="990600"/>
              <a:ext cx="6019800" cy="569658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019800"/>
                  </a:tblGrid>
                  <a:tr h="175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401" marR="38401" marT="0" marB="0">
                        <a:blipFill rotWithShape="1">
                          <a:blip r:embed="rId2"/>
                          <a:stretch>
                            <a:fillRect t="-1742" b="-229965"/>
                          </a:stretch>
                        </a:blipFill>
                      </a:tcPr>
                    </a:tc>
                  </a:tr>
                  <a:tr h="2667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401" marR="38401" marT="0" marB="0">
                        <a:blipFill rotWithShape="1">
                          <a:blip r:embed="rId2"/>
                          <a:stretch>
                            <a:fillRect t="-66667" b="-50685"/>
                          </a:stretch>
                        </a:blipFill>
                      </a:tcPr>
                    </a:tc>
                  </a:tr>
                  <a:tr h="1276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401" marR="38401" marT="0" marB="0">
                        <a:blipFill rotWithShape="1">
                          <a:blip r:embed="rId2"/>
                          <a:stretch>
                            <a:fillRect t="-349282" b="-6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81368"/>
                  </p:ext>
                </p:extLst>
              </p:nvPr>
            </p:nvGraphicFramePr>
            <p:xfrm>
              <a:off x="6248400" y="2286000"/>
              <a:ext cx="281940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9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000" dirty="0" smtClean="0">
                              <a:effectLst/>
                            </a:rPr>
                            <a:t>Input: Social network URL (e.g., facebook.co), product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00">
                                  <a:effectLst/>
                                  <a:latin typeface="Cambria Math"/>
                                </a:rPr>
                                <m:t>z</m:t>
                              </m:r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, Approve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00">
                                  <a:effectLst/>
                                  <a:latin typeface="Cambria Math"/>
                                </a:rPr>
                                <m:t>A</m:t>
                              </m:r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, Simple response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00">
                                  <a:effectLst/>
                                  <a:latin typeface="Cambria Math"/>
                                </a:rPr>
                                <m:t>SR</m:t>
                              </m:r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00">
                                  <a:effectLst/>
                                  <a:latin typeface="Cambria Math"/>
                                </a:rPr>
                                <m:t>Term</m:t>
                              </m:r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 in product name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CA" sz="1000">
                                  <a:effectLst/>
                                  <a:latin typeface="Cambria Math"/>
                                </a:rPr>
                                <m:t>z</m:t>
                              </m:r>
                            </m:oMath>
                          </a14:m>
                          <a:endParaRPr lang="en-CA" sz="1000" b="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000" dirty="0" smtClean="0">
                              <a:effectLst/>
                            </a:rPr>
                            <a:t>Output: Set of influential nodes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, influenced nodes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, influence graph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CA" sz="1000">
                                      <a:effectLst/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000" dirty="0">
                              <a:effectLst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CA" sz="1000">
                                  <a:effectLst/>
                                  <a:latin typeface="Cambria Math"/>
                                </a:rPr>
                                <m:t>𝑧</m:t>
                              </m:r>
                            </m:oMath>
                          </a14:m>
                          <a:endParaRPr lang="en-CA" sz="1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81368"/>
                  </p:ext>
                </p:extLst>
              </p:nvPr>
            </p:nvGraphicFramePr>
            <p:xfrm>
              <a:off x="6248400" y="2286000"/>
              <a:ext cx="281940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9400"/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b="-77778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38462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0477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3810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TP = actual relevant and predicted as relevant</a:t>
                </a:r>
              </a:p>
              <a:p>
                <a:r>
                  <a:rPr lang="en-US" dirty="0" smtClean="0"/>
                  <a:t>FP = actual irrelevant but predicted as relevant</a:t>
                </a:r>
              </a:p>
              <a:p>
                <a:r>
                  <a:rPr lang="en-US" dirty="0" smtClean="0"/>
                  <a:t>TN = actual irrelevant and predicted as irrelevant</a:t>
                </a:r>
              </a:p>
              <a:p>
                <a:r>
                  <a:rPr lang="en-US" dirty="0" smtClean="0"/>
                  <a:t>FN = actual relevant but predicted as irrelevant</a:t>
                </a:r>
              </a:p>
              <a:p>
                <a:r>
                  <a:rPr lang="en-US" dirty="0" smtClean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𝑇𝑃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CA" dirty="0" smtClean="0"/>
                  <a:t> and Recall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𝑇𝑃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𝐹𝑁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3810000"/>
              </a:xfrm>
              <a:blipFill rotWithShape="1">
                <a:blip r:embed="rId2"/>
                <a:stretch>
                  <a:fillRect l="-815" t="-1920" r="-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45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9800" y="2780792"/>
            <a:ext cx="3124200" cy="1943608"/>
            <a:chOff x="5562600" y="3733800"/>
            <a:chExt cx="3352800" cy="1943608"/>
          </a:xfrm>
        </p:grpSpPr>
        <p:pic>
          <p:nvPicPr>
            <p:cNvPr id="2050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Representation of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5943600" cy="4495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dirty="0" smtClean="0"/>
                  <a:t>Modeled as directed/undirected 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/>
                      </a:rPr>
                      <m:t>𝐺</m:t>
                    </m:r>
                    <m:r>
                      <a:rPr lang="en-CA" i="1" dirty="0" smtClean="0">
                        <a:latin typeface="Cambria Math"/>
                      </a:rPr>
                      <m:t>(</m:t>
                    </m:r>
                    <m:r>
                      <a:rPr lang="en-CA" i="1" dirty="0" smtClean="0">
                        <a:latin typeface="Cambria Math"/>
                      </a:rPr>
                      <m:t>𝑉</m:t>
                    </m:r>
                    <m:r>
                      <a:rPr lang="en-CA" i="1" dirty="0" smtClean="0">
                        <a:latin typeface="Cambria Math"/>
                      </a:rPr>
                      <m:t>,</m:t>
                    </m:r>
                    <m:r>
                      <a:rPr lang="en-CA" i="1" dirty="0" smtClean="0">
                        <a:latin typeface="Cambria Math"/>
                      </a:rPr>
                      <m:t>𝐸</m:t>
                    </m:r>
                    <m:r>
                      <a:rPr lang="en-CA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CA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of nodes represents users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𝑖</m:t>
                    </m:r>
                    <m:r>
                      <a:rPr lang="en-CA" b="0" i="1" smtClean="0">
                        <a:latin typeface="Cambria Math"/>
                      </a:rPr>
                      <m:t>,</m:t>
                    </m:r>
                    <m:r>
                      <a:rPr lang="en-CA" b="0" i="1" smtClean="0">
                        <a:latin typeface="Cambria Math"/>
                      </a:rPr>
                      <m:t>𝑗</m:t>
                    </m:r>
                    <m:r>
                      <a:rPr lang="en-CA" b="0" i="1" smtClean="0">
                        <a:latin typeface="Cambria Math"/>
                      </a:rPr>
                      <m:t>=1,2,…,</m:t>
                    </m:r>
                    <m:r>
                      <a:rPr lang="en-CA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𝐸</m:t>
                    </m:r>
                    <m:r>
                      <a:rPr lang="en-CA" b="0" i="1" smtClean="0">
                        <a:latin typeface="Cambria Math"/>
                      </a:rPr>
                      <m:t>: </m:t>
                    </m:r>
                    <m:r>
                      <a:rPr lang="en-C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of edges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represents interactions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.g.,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𝑉</m:t>
                    </m:r>
                    <m:r>
                      <a:rPr lang="en-CA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𝑏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𝑑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𝑓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𝑔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h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𝐸</m:t>
                    </m:r>
                    <m:r>
                      <a:rPr lang="en-CA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5943600" cy="4495800"/>
              </a:xfrm>
              <a:blipFill rotWithShape="1">
                <a:blip r:embed="rId3"/>
                <a:stretch>
                  <a:fillRect l="-1128" t="-1626" r="-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0" y="3695192"/>
            <a:ext cx="3352800" cy="1943608"/>
            <a:chOff x="5562600" y="3733800"/>
            <a:chExt cx="3352800" cy="1943608"/>
          </a:xfrm>
        </p:grpSpPr>
        <p:pic>
          <p:nvPicPr>
            <p:cNvPr id="2050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Representation of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interactions between users can be:</a:t>
            </a:r>
          </a:p>
          <a:p>
            <a:pPr lvl="1"/>
            <a:r>
              <a:rPr lang="en-US" dirty="0" smtClean="0"/>
              <a:t>Explicit: </a:t>
            </a:r>
          </a:p>
          <a:p>
            <a:pPr lvl="2"/>
            <a:r>
              <a:rPr lang="en-US" dirty="0" smtClean="0"/>
              <a:t>“join” a group</a:t>
            </a:r>
          </a:p>
          <a:p>
            <a:pPr lvl="2"/>
            <a:r>
              <a:rPr lang="en-US" dirty="0" smtClean="0"/>
              <a:t>“like” a page</a:t>
            </a:r>
          </a:p>
          <a:p>
            <a:pPr lvl="2"/>
            <a:r>
              <a:rPr lang="en-US" dirty="0" smtClean="0"/>
              <a:t>“follow” a topic</a:t>
            </a:r>
          </a:p>
          <a:p>
            <a:pPr lvl="2"/>
            <a:r>
              <a:rPr lang="en-US" dirty="0" smtClean="0"/>
              <a:t>accept a “friendship” request</a:t>
            </a:r>
          </a:p>
          <a:p>
            <a:pPr lvl="1"/>
            <a:r>
              <a:rPr lang="en-US" dirty="0" smtClean="0"/>
              <a:t>Implicit: identified from user’s repeated activity</a:t>
            </a:r>
          </a:p>
          <a:p>
            <a:pPr lvl="2"/>
            <a:r>
              <a:rPr lang="en-US" dirty="0" smtClean="0"/>
              <a:t>Voting </a:t>
            </a:r>
          </a:p>
          <a:p>
            <a:pPr lvl="2"/>
            <a:r>
              <a:rPr lang="en-US" dirty="0" smtClean="0"/>
              <a:t>Sharing</a:t>
            </a:r>
          </a:p>
          <a:p>
            <a:pPr lvl="2"/>
            <a:r>
              <a:rPr lang="en-US" dirty="0" smtClean="0"/>
              <a:t>Bookmarking</a:t>
            </a:r>
          </a:p>
          <a:p>
            <a:pPr lvl="2"/>
            <a:r>
              <a:rPr lang="en-US" dirty="0" smtClean="0"/>
              <a:t>Tagging</a:t>
            </a:r>
          </a:p>
          <a:p>
            <a:pPr lvl="2"/>
            <a:r>
              <a:rPr lang="en-US" dirty="0" smtClean="0"/>
              <a:t>Commenting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7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Mining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1447800"/>
            <a:ext cx="3276600" cy="369332"/>
          </a:xfrm>
          <a:prstGeom prst="rect">
            <a:avLst/>
          </a:prstGeom>
          <a:solidFill>
            <a:srgbClr val="0099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Data Mining in Social Network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3352800"/>
            <a:ext cx="25146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Predictive</a:t>
            </a:r>
          </a:p>
          <a:p>
            <a:pPr algn="ctr"/>
            <a:r>
              <a:rPr lang="en-CA" dirty="0" smtClean="0"/>
              <a:t>e.g., Link Prediction (Friends you may know)</a:t>
            </a:r>
          </a:p>
          <a:p>
            <a:pPr algn="ctr"/>
            <a:r>
              <a:rPr lang="en-CA" dirty="0" smtClean="0"/>
              <a:t>Data mining approach: Classification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3352800"/>
            <a:ext cx="37338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Descriptive</a:t>
            </a:r>
          </a:p>
          <a:p>
            <a:pPr algn="ctr"/>
            <a:r>
              <a:rPr lang="en-CA" dirty="0" smtClean="0"/>
              <a:t>e.g., Group detection, Discovering influential leaders etc.</a:t>
            </a:r>
          </a:p>
          <a:p>
            <a:pPr algn="ctr"/>
            <a:r>
              <a:rPr lang="en-CA" dirty="0" smtClean="0"/>
              <a:t>Data mining approach: Clustering, </a:t>
            </a:r>
            <a:r>
              <a:rPr lang="en-CA" dirty="0" smtClean="0">
                <a:solidFill>
                  <a:schemeClr val="bg1"/>
                </a:solidFill>
              </a:rPr>
              <a:t>Classification, Frequent pattern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endCxn id="20" idx="0"/>
          </p:cNvCxnSpPr>
          <p:nvPr/>
        </p:nvCxnSpPr>
        <p:spPr bwMode="auto">
          <a:xfrm flipH="1">
            <a:off x="2324100" y="1817132"/>
            <a:ext cx="1981200" cy="1535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305300" y="1817132"/>
            <a:ext cx="2171700" cy="1535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3985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Mining Social Network (why &amp; where?)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Business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152858" y="2161401"/>
            <a:ext cx="4287362" cy="1953399"/>
            <a:chOff x="152858" y="1676400"/>
            <a:chExt cx="4287362" cy="1953399"/>
          </a:xfrm>
        </p:grpSpPr>
        <p:grpSp>
          <p:nvGrpSpPr>
            <p:cNvPr id="21" name="Group 20"/>
            <p:cNvGrpSpPr/>
            <p:nvPr/>
          </p:nvGrpSpPr>
          <p:grpSpPr>
            <a:xfrm>
              <a:off x="639913" y="2057400"/>
              <a:ext cx="1199582" cy="600720"/>
              <a:chOff x="715654" y="1828800"/>
              <a:chExt cx="1199582" cy="600720"/>
            </a:xfrm>
          </p:grpSpPr>
          <p:pic>
            <p:nvPicPr>
              <p:cNvPr id="1026" name="Picture 2" descr="http://www.logostage.com/logos/Walma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828800"/>
                <a:ext cx="775648" cy="21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smartcanucks.ca/wp-content/uploads/2008/03/sears-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60" y="2055383"/>
                <a:ext cx="602776" cy="374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www.logostage.com/logos/KFC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654" y="2074334"/>
                <a:ext cx="560127" cy="336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01529" y="2057400"/>
              <a:ext cx="1246495" cy="1066800"/>
              <a:chOff x="677270" y="1752600"/>
              <a:chExt cx="1246495" cy="10668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85800" y="1752600"/>
                <a:ext cx="1229436" cy="1066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7270" y="2388513"/>
                <a:ext cx="12464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 smtClean="0"/>
                  <a:t>High-reputation sellers</a:t>
                </a:r>
                <a:endParaRPr lang="en-CA" sz="1100" dirty="0"/>
              </a:p>
            </p:txBody>
          </p:sp>
        </p:grpSp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09" y="1724025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784" y="1785084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344" y="1752600"/>
              <a:ext cx="165763" cy="248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72" y="2908756"/>
              <a:ext cx="1905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2" y="1676400"/>
              <a:ext cx="191637" cy="28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64" y="2290076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>
              <a:stCxn id="27" idx="3"/>
            </p:cNvCxnSpPr>
            <p:nvPr/>
          </p:nvCxnSpPr>
          <p:spPr bwMode="auto">
            <a:xfrm>
              <a:off x="457659" y="1852613"/>
              <a:ext cx="304800" cy="1603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1" name="Straight Arrow Connector 2050"/>
            <p:cNvCxnSpPr>
              <a:stCxn id="31" idx="3"/>
              <a:endCxn id="8" idx="0"/>
            </p:cNvCxnSpPr>
            <p:nvPr/>
          </p:nvCxnSpPr>
          <p:spPr bwMode="auto">
            <a:xfrm>
              <a:off x="1143459" y="1820128"/>
              <a:ext cx="81318" cy="2372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3" name="Straight Arrow Connector 2052"/>
            <p:cNvCxnSpPr/>
            <p:nvPr/>
          </p:nvCxnSpPr>
          <p:spPr bwMode="auto">
            <a:xfrm>
              <a:off x="1538107" y="1852612"/>
              <a:ext cx="0" cy="2047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5" name="Straight Arrow Connector 2054"/>
            <p:cNvCxnSpPr>
              <a:stCxn id="28" idx="3"/>
            </p:cNvCxnSpPr>
            <p:nvPr/>
          </p:nvCxnSpPr>
          <p:spPr bwMode="auto">
            <a:xfrm flipH="1">
              <a:off x="1848024" y="1913672"/>
              <a:ext cx="162210" cy="376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7" name="Straight Arrow Connector 2056"/>
            <p:cNvCxnSpPr>
              <a:stCxn id="32" idx="3"/>
            </p:cNvCxnSpPr>
            <p:nvPr/>
          </p:nvCxnSpPr>
          <p:spPr bwMode="auto">
            <a:xfrm flipV="1">
              <a:off x="452114" y="2379134"/>
              <a:ext cx="149415" cy="395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9" name="Straight Arrow Connector 2058"/>
            <p:cNvCxnSpPr>
              <a:stCxn id="30" idx="0"/>
              <a:endCxn id="20" idx="1"/>
            </p:cNvCxnSpPr>
            <p:nvPr/>
          </p:nvCxnSpPr>
          <p:spPr bwMode="auto">
            <a:xfrm>
              <a:off x="406622" y="2908756"/>
              <a:ext cx="194907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60" name="Oval 2059"/>
            <p:cNvSpPr/>
            <p:nvPr/>
          </p:nvSpPr>
          <p:spPr bwMode="auto">
            <a:xfrm>
              <a:off x="2286459" y="2209800"/>
              <a:ext cx="990600" cy="77931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Keep high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reputation</a:t>
              </a:r>
            </a:p>
          </p:txBody>
        </p:sp>
        <p:sp>
          <p:nvSpPr>
            <p:cNvPr id="2061" name="TextBox 2060"/>
            <p:cNvSpPr txBox="1"/>
            <p:nvPr/>
          </p:nvSpPr>
          <p:spPr>
            <a:xfrm>
              <a:off x="2896059" y="17957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revenue</a:t>
              </a:r>
              <a:endParaRPr lang="en-CA" sz="11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12749" y="2360036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motivation</a:t>
              </a:r>
              <a:endParaRPr lang="en-CA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95669" y="2790021"/>
              <a:ext cx="8515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Promising </a:t>
              </a:r>
            </a:p>
            <a:p>
              <a:r>
                <a:rPr lang="en-CA" sz="1100" dirty="0" smtClean="0"/>
                <a:t>delivery</a:t>
              </a:r>
              <a:endParaRPr lang="en-CA" sz="1100" dirty="0"/>
            </a:p>
          </p:txBody>
        </p:sp>
        <p:cxnSp>
          <p:nvCxnSpPr>
            <p:cNvPr id="2063" name="Straight Arrow Connector 2062"/>
            <p:cNvCxnSpPr>
              <a:stCxn id="2060" idx="0"/>
              <a:endCxn id="2061" idx="2"/>
            </p:cNvCxnSpPr>
            <p:nvPr/>
          </p:nvCxnSpPr>
          <p:spPr bwMode="auto">
            <a:xfrm flipV="1">
              <a:off x="2781759" y="2057400"/>
              <a:ext cx="461511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68" name="Straight Arrow Connector 2067"/>
            <p:cNvCxnSpPr>
              <a:stCxn id="2060" idx="6"/>
              <a:endCxn id="50" idx="1"/>
            </p:cNvCxnSpPr>
            <p:nvPr/>
          </p:nvCxnSpPr>
          <p:spPr bwMode="auto">
            <a:xfrm flipV="1">
              <a:off x="3277059" y="2490841"/>
              <a:ext cx="335690" cy="1086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70" name="Straight Arrow Connector 2069"/>
            <p:cNvCxnSpPr>
              <a:stCxn id="2060" idx="5"/>
              <a:endCxn id="51" idx="1"/>
            </p:cNvCxnSpPr>
            <p:nvPr/>
          </p:nvCxnSpPr>
          <p:spPr bwMode="auto">
            <a:xfrm>
              <a:off x="3131989" y="2874986"/>
              <a:ext cx="263680" cy="1304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71" name="Left Brace 2070"/>
            <p:cNvSpPr/>
            <p:nvPr/>
          </p:nvSpPr>
          <p:spPr bwMode="auto">
            <a:xfrm rot="16200000">
              <a:off x="2001735" y="1183549"/>
              <a:ext cx="396574" cy="4094327"/>
            </a:xfrm>
            <a:prstGeom prst="leftBrace">
              <a:avLst/>
            </a:prstGeom>
            <a:noFill/>
            <a:ln w="9525" cap="flat" cmpd="sng" algn="ctr">
              <a:solidFill>
                <a:srgbClr val="DE6D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2" name="TextBox 2071"/>
            <p:cNvSpPr txBox="1"/>
            <p:nvPr/>
          </p:nvSpPr>
          <p:spPr>
            <a:xfrm>
              <a:off x="381000" y="3352800"/>
              <a:ext cx="3983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Mine </a:t>
              </a:r>
              <a:r>
                <a:rPr lang="en-CA" sz="1200" b="1" dirty="0" smtClean="0">
                  <a:solidFill>
                    <a:srgbClr val="009999"/>
                  </a:solidFill>
                </a:rPr>
                <a:t>explicit feedbacks </a:t>
              </a:r>
              <a:r>
                <a:rPr lang="en-CA" sz="1200" dirty="0" smtClean="0"/>
                <a:t>to compute reputations scores</a:t>
              </a:r>
              <a:endParaRPr lang="en-CA" sz="1200" dirty="0"/>
            </a:p>
          </p:txBody>
        </p:sp>
        <p:sp>
          <p:nvSpPr>
            <p:cNvPr id="2075" name="Right Arrow 2074"/>
            <p:cNvSpPr/>
            <p:nvPr/>
          </p:nvSpPr>
          <p:spPr bwMode="auto">
            <a:xfrm>
              <a:off x="1924509" y="2471051"/>
              <a:ext cx="275512" cy="22226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724400" y="990600"/>
            <a:ext cx="4291559" cy="3056898"/>
            <a:chOff x="4724400" y="1106301"/>
            <a:chExt cx="4291559" cy="305689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99" y="1300162"/>
              <a:ext cx="1094316" cy="75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5029200" y="2271554"/>
              <a:ext cx="2019300" cy="1462246"/>
              <a:chOff x="5029200" y="1920806"/>
              <a:chExt cx="2019300" cy="1462246"/>
            </a:xfrm>
          </p:grpSpPr>
          <p:pic>
            <p:nvPicPr>
              <p:cNvPr id="68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20002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757" y="26860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2288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1920806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815" y="2868702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7" name="Straight Connector 36"/>
              <p:cNvCxnSpPr>
                <a:stCxn id="68" idx="2"/>
                <a:endCxn id="80" idx="1"/>
              </p:cNvCxnSpPr>
              <p:nvPr/>
            </p:nvCxnSpPr>
            <p:spPr bwMode="auto">
              <a:xfrm>
                <a:off x="5200650" y="2514600"/>
                <a:ext cx="972165" cy="6112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>
                <a:stCxn id="68" idx="2"/>
                <a:endCxn id="70" idx="1"/>
              </p:cNvCxnSpPr>
              <p:nvPr/>
            </p:nvCxnSpPr>
            <p:spPr bwMode="auto">
              <a:xfrm flipV="1">
                <a:off x="5200650" y="2486025"/>
                <a:ext cx="895350" cy="285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stCxn id="69" idx="3"/>
                <a:endCxn id="79" idx="2"/>
              </p:cNvCxnSpPr>
              <p:nvPr/>
            </p:nvCxnSpPr>
            <p:spPr bwMode="auto">
              <a:xfrm flipV="1">
                <a:off x="5625657" y="2435156"/>
                <a:ext cx="1251393" cy="5080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>
                <a:stCxn id="80" idx="3"/>
                <a:endCxn id="70" idx="3"/>
              </p:cNvCxnSpPr>
              <p:nvPr/>
            </p:nvCxnSpPr>
            <p:spPr bwMode="auto">
              <a:xfrm flipH="1" flipV="1">
                <a:off x="6438900" y="2486025"/>
                <a:ext cx="76815" cy="6398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>
                <a:stCxn id="68" idx="2"/>
                <a:endCxn id="69" idx="1"/>
              </p:cNvCxnSpPr>
              <p:nvPr/>
            </p:nvCxnSpPr>
            <p:spPr bwMode="auto">
              <a:xfrm>
                <a:off x="5200650" y="2514600"/>
                <a:ext cx="82107" cy="4286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Cloud Callout 46"/>
            <p:cNvSpPr/>
            <p:nvPr/>
          </p:nvSpPr>
          <p:spPr bwMode="auto">
            <a:xfrm>
              <a:off x="4724400" y="1106301"/>
              <a:ext cx="2000250" cy="1179699"/>
            </a:xfrm>
            <a:prstGeom prst="cloudCallout">
              <a:avLst>
                <a:gd name="adj1" fmla="val 3730"/>
                <a:gd name="adj2" fmla="val 9026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76800" y="3581400"/>
              <a:ext cx="20329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Customer with similar interest</a:t>
              </a:r>
              <a:endParaRPr lang="en-CA" sz="1100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620000" y="1949474"/>
              <a:ext cx="1295400" cy="80688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Recommendation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system</a:t>
              </a: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7048500" y="2244868"/>
              <a:ext cx="495300" cy="2697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Left Brace 52"/>
            <p:cNvSpPr/>
            <p:nvPr/>
          </p:nvSpPr>
          <p:spPr bwMode="auto">
            <a:xfrm rot="16200000">
              <a:off x="6658716" y="1705716"/>
              <a:ext cx="322368" cy="4191000"/>
            </a:xfrm>
            <a:prstGeom prst="leftBrace">
              <a:avLst>
                <a:gd name="adj1" fmla="val 8333"/>
                <a:gd name="adj2" fmla="val 50652"/>
              </a:avLst>
            </a:prstGeom>
            <a:noFill/>
            <a:ln w="9525" cap="flat" cmpd="sng" algn="ctr">
              <a:solidFill>
                <a:srgbClr val="DE6D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24400" y="3886200"/>
              <a:ext cx="429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Mine </a:t>
              </a:r>
              <a:r>
                <a:rPr lang="en-CA" sz="1200" b="1" dirty="0" smtClean="0">
                  <a:solidFill>
                    <a:srgbClr val="009999"/>
                  </a:solidFill>
                </a:rPr>
                <a:t>groups of customers</a:t>
              </a:r>
              <a:r>
                <a:rPr lang="en-CA" sz="1200" dirty="0" smtClean="0"/>
                <a:t> to improve business opportunity</a:t>
              </a:r>
              <a:endParaRPr lang="en-CA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95161" y="4419600"/>
            <a:ext cx="4153678" cy="2362200"/>
            <a:chOff x="2495161" y="4419600"/>
            <a:chExt cx="4153678" cy="2362200"/>
          </a:xfrm>
        </p:grpSpPr>
        <p:cxnSp>
          <p:nvCxnSpPr>
            <p:cNvPr id="252" name="Straight Arrow Connector 251"/>
            <p:cNvCxnSpPr>
              <a:stCxn id="251" idx="3"/>
              <a:endCxn id="246" idx="1"/>
            </p:cNvCxnSpPr>
            <p:nvPr/>
          </p:nvCxnSpPr>
          <p:spPr bwMode="auto">
            <a:xfrm>
              <a:off x="3424730" y="4679752"/>
              <a:ext cx="334935" cy="180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2495161" y="4419600"/>
              <a:ext cx="4153678" cy="2362200"/>
              <a:chOff x="2495161" y="4191000"/>
              <a:chExt cx="4153678" cy="2362200"/>
            </a:xfrm>
          </p:grpSpPr>
          <p:pic>
            <p:nvPicPr>
              <p:cNvPr id="130" name="Picture 14" descr="http://www.att.com/wireless/iphone/assets/iphone-big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4724400"/>
                <a:ext cx="502782" cy="562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495161" y="4191000"/>
                <a:ext cx="4153678" cy="2362200"/>
                <a:chOff x="4317146" y="4191000"/>
                <a:chExt cx="4153678" cy="23622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343400" y="4191000"/>
                  <a:ext cx="4114800" cy="1992143"/>
                  <a:chOff x="4343400" y="4191000"/>
                  <a:chExt cx="4114800" cy="1992143"/>
                </a:xfrm>
              </p:grpSpPr>
              <p:pic>
                <p:nvPicPr>
                  <p:cNvPr id="24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77000" y="4193977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1650" y="4374952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8265" y="4984552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6815" y="5668793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9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6972" y="5651302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0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3400" y="5136952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1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03815" y="4193977"/>
                    <a:ext cx="342900" cy="514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253" name="Straight Arrow Connector 252"/>
                  <p:cNvCxnSpPr>
                    <a:stCxn id="250" idx="0"/>
                    <a:endCxn id="251" idx="1"/>
                  </p:cNvCxnSpPr>
                  <p:nvPr/>
                </p:nvCxnSpPr>
                <p:spPr bwMode="auto">
                  <a:xfrm flipV="1">
                    <a:off x="4514850" y="4451152"/>
                    <a:ext cx="388965" cy="685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4" name="Straight Arrow Connector 253"/>
                  <p:cNvCxnSpPr>
                    <a:stCxn id="246" idx="3"/>
                    <a:endCxn id="245" idx="1"/>
                  </p:cNvCxnSpPr>
                  <p:nvPr/>
                </p:nvCxnSpPr>
                <p:spPr bwMode="auto">
                  <a:xfrm flipV="1">
                    <a:off x="5924550" y="4451152"/>
                    <a:ext cx="552450" cy="180975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5" name="Straight Arrow Connector 254"/>
                  <p:cNvCxnSpPr>
                    <a:stCxn id="250" idx="2"/>
                    <a:endCxn id="249" idx="1"/>
                  </p:cNvCxnSpPr>
                  <p:nvPr/>
                </p:nvCxnSpPr>
                <p:spPr bwMode="auto">
                  <a:xfrm>
                    <a:off x="4514850" y="5651302"/>
                    <a:ext cx="712122" cy="257175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6" name="Straight Arrow Connector 255"/>
                  <p:cNvCxnSpPr>
                    <a:stCxn id="249" idx="0"/>
                    <a:endCxn id="246" idx="2"/>
                  </p:cNvCxnSpPr>
                  <p:nvPr/>
                </p:nvCxnSpPr>
                <p:spPr bwMode="auto">
                  <a:xfrm flipV="1">
                    <a:off x="5398422" y="4889302"/>
                    <a:ext cx="354678" cy="762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7" name="Straight Arrow Connector 256"/>
                  <p:cNvCxnSpPr>
                    <a:stCxn id="248" idx="0"/>
                    <a:endCxn id="247" idx="2"/>
                  </p:cNvCxnSpPr>
                  <p:nvPr/>
                </p:nvCxnSpPr>
                <p:spPr bwMode="auto">
                  <a:xfrm flipV="1">
                    <a:off x="6218265" y="5498902"/>
                    <a:ext cx="171450" cy="16989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8" name="Straight Arrow Connector 257"/>
                  <p:cNvCxnSpPr>
                    <a:stCxn id="248" idx="1"/>
                    <a:endCxn id="249" idx="3"/>
                  </p:cNvCxnSpPr>
                  <p:nvPr/>
                </p:nvCxnSpPr>
                <p:spPr bwMode="auto">
                  <a:xfrm flipH="1" flipV="1">
                    <a:off x="5569872" y="5908477"/>
                    <a:ext cx="476943" cy="1749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9" name="Straight Arrow Connector 258"/>
                  <p:cNvCxnSpPr>
                    <a:stCxn id="248" idx="0"/>
                  </p:cNvCxnSpPr>
                  <p:nvPr/>
                </p:nvCxnSpPr>
                <p:spPr bwMode="auto">
                  <a:xfrm flipH="1" flipV="1">
                    <a:off x="5924550" y="4889302"/>
                    <a:ext cx="293715" cy="77949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4724400" y="4191000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 smtClean="0"/>
                      <a:t>-</a:t>
                    </a:r>
                    <a:endParaRPr lang="en-CA" sz="1400" dirty="0"/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6400800" y="5108377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/>
                      <a:t>+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4528704" y="5260777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/>
                      <a:t>+</a:t>
                    </a: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5105400" y="5486400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 smtClean="0"/>
                      <a:t>-</a:t>
                    </a:r>
                    <a:endParaRPr lang="en-CA" sz="1400" dirty="0"/>
                  </a:p>
                </p:txBody>
              </p: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5818215" y="5638800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/>
                      <a:t>+</a:t>
                    </a: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6662304" y="4267200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 smtClean="0"/>
                      <a:t>+</a:t>
                    </a:r>
                    <a:endParaRPr lang="en-CA" sz="1400" dirty="0"/>
                  </a:p>
                </p:txBody>
              </p:sp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5486400" y="4193977"/>
                    <a:ext cx="271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dirty="0"/>
                      <a:t>+</a:t>
                    </a:r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 bwMode="auto">
                  <a:xfrm>
                    <a:off x="7353300" y="4879777"/>
                    <a:ext cx="1104900" cy="685232"/>
                  </a:xfrm>
                  <a:prstGeom prst="ellipse">
                    <a:avLst/>
                  </a:prstGeom>
                  <a:solidFill>
                    <a:srgbClr val="92D05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Target/</a:t>
                    </a:r>
                    <a:r>
                      <a:rPr lang="en-CA" sz="1100" dirty="0" smtClean="0"/>
                      <a:t>viral 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CA" sz="1100" dirty="0" smtClean="0"/>
                      <a:t>marketing</a:t>
                    </a:r>
                    <a:endParaRPr kumimoji="0" lang="en-CA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  <p:sp>
                <p:nvSpPr>
                  <p:cNvPr id="132" name="Right Arrow 131"/>
                  <p:cNvSpPr/>
                  <p:nvPr/>
                </p:nvSpPr>
                <p:spPr bwMode="auto">
                  <a:xfrm>
                    <a:off x="6724650" y="5222393"/>
                    <a:ext cx="438150" cy="239404"/>
                  </a:xfrm>
                  <a:prstGeom prst="rightArrow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33" name="Left Brace 132"/>
                <p:cNvSpPr/>
                <p:nvPr/>
              </p:nvSpPr>
              <p:spPr bwMode="auto">
                <a:xfrm rot="16200000">
                  <a:off x="6275106" y="4141016"/>
                  <a:ext cx="225133" cy="4141053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DE6D1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572000" y="6276201"/>
                  <a:ext cx="3898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/>
                    <a:t>Mine </a:t>
                  </a:r>
                  <a:r>
                    <a:rPr lang="en-CA" sz="1200" b="1" dirty="0" smtClean="0">
                      <a:solidFill>
                        <a:srgbClr val="009999"/>
                      </a:solidFill>
                    </a:rPr>
                    <a:t>influential users</a:t>
                  </a:r>
                  <a:r>
                    <a:rPr lang="en-CA" sz="1200" dirty="0" smtClean="0"/>
                    <a:t> for optimal marketing decisions</a:t>
                  </a:r>
                  <a:endParaRPr lang="en-CA" sz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6096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Viral Marketing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22098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AKA </a:t>
            </a:r>
            <a:r>
              <a:rPr lang="en-US" b="1" dirty="0" smtClean="0"/>
              <a:t>Target marketing</a:t>
            </a:r>
          </a:p>
          <a:p>
            <a:pPr algn="just"/>
            <a:r>
              <a:rPr lang="en-US" dirty="0" smtClean="0"/>
              <a:t>Initiate chain reaction by influence spread (AKA diffusion process)</a:t>
            </a:r>
          </a:p>
          <a:p>
            <a:pPr algn="just"/>
            <a:r>
              <a:rPr lang="en-US" dirty="0" smtClean="0"/>
              <a:t>Low investment, maximum profit.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" name="Picture 2" descr="http://www.viral-marketing-scripts.com/wp-content/uploads/2012/03/viralmkt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423" y="1676400"/>
            <a:ext cx="2027867" cy="1381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3745468"/>
            <a:ext cx="236219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n-lt"/>
              </a:rPr>
              <a:t>Viral Marketing</a:t>
            </a:r>
            <a:endParaRPr lang="en-CA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724400"/>
            <a:ext cx="2971799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Automatic Broadcasting</a:t>
            </a:r>
          </a:p>
          <a:p>
            <a:pPr algn="ctr"/>
            <a:r>
              <a:rPr lang="en-CA" dirty="0" smtClean="0">
                <a:latin typeface="+mn-lt"/>
              </a:rPr>
              <a:t>e.g., post an update in social network so that friends know about the product</a:t>
            </a:r>
            <a:endParaRPr lang="en-CA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4724400"/>
            <a:ext cx="2362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Personalized Referrals</a:t>
            </a:r>
          </a:p>
          <a:p>
            <a:pPr algn="ctr"/>
            <a:r>
              <a:rPr lang="en-CA" dirty="0" smtClean="0">
                <a:latin typeface="+mn-lt"/>
              </a:rPr>
              <a:t>e.g., inviting friends to use the product</a:t>
            </a:r>
          </a:p>
          <a:p>
            <a:pPr algn="ctr"/>
            <a:endParaRPr lang="en-CA" dirty="0">
              <a:latin typeface="+mn-lt"/>
            </a:endParaRPr>
          </a:p>
        </p:txBody>
      </p:sp>
      <p:cxnSp>
        <p:nvCxnSpPr>
          <p:cNvPr id="24" name="Straight Arrow Connector 23"/>
          <p:cNvCxnSpPr>
            <a:stCxn id="8" idx="2"/>
            <a:endCxn id="23" idx="0"/>
          </p:cNvCxnSpPr>
          <p:nvPr/>
        </p:nvCxnSpPr>
        <p:spPr bwMode="auto">
          <a:xfrm flipH="1">
            <a:off x="2705100" y="4114800"/>
            <a:ext cx="17526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stCxn id="8" idx="2"/>
            <a:endCxn id="22" idx="0"/>
          </p:cNvCxnSpPr>
          <p:nvPr/>
        </p:nvCxnSpPr>
        <p:spPr bwMode="auto">
          <a:xfrm>
            <a:off x="4457700" y="4114800"/>
            <a:ext cx="20574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81800" y="1981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Grant proposa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Grant proposal</Template>
  <TotalTime>10915</TotalTime>
  <Words>4190</Words>
  <Application>Microsoft Office PowerPoint</Application>
  <PresentationFormat>On-screen Show (4:3)</PresentationFormat>
  <Paragraphs>598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Grant proposal</vt:lpstr>
      <vt:lpstr>Visio</vt:lpstr>
      <vt:lpstr>Social Network Opinion and Posts Mining for Community Preference Discovery</vt:lpstr>
      <vt:lpstr>Outline</vt:lpstr>
      <vt:lpstr>Data Mining</vt:lpstr>
      <vt:lpstr>Social Network</vt:lpstr>
      <vt:lpstr>Representation of Social Network</vt:lpstr>
      <vt:lpstr>Representation of Social Network</vt:lpstr>
      <vt:lpstr>Mining Social Network</vt:lpstr>
      <vt:lpstr>Mining Social Network (why &amp; where?)</vt:lpstr>
      <vt:lpstr>Viral Marketing</vt:lpstr>
      <vt:lpstr>Viral Marketing Problem</vt:lpstr>
      <vt:lpstr>Issues and Challenges</vt:lpstr>
      <vt:lpstr>Motivation</vt:lpstr>
      <vt:lpstr>Thesis Hypothesis</vt:lpstr>
      <vt:lpstr>Thesis Problem</vt:lpstr>
      <vt:lpstr>Thesis Contribution</vt:lpstr>
      <vt:lpstr>Related Works</vt:lpstr>
      <vt:lpstr>Proposed Solution</vt:lpstr>
      <vt:lpstr>Proposed Solution</vt:lpstr>
      <vt:lpstr>Proposed Solution</vt:lpstr>
      <vt:lpstr>Proposed OBIN Model</vt:lpstr>
      <vt:lpstr>Topic-Post Distribution (TPD) Model</vt:lpstr>
      <vt:lpstr>TPD Model (continued)</vt:lpstr>
      <vt:lpstr>TPD – Running Example</vt:lpstr>
      <vt:lpstr>TPD – Running Example</vt:lpstr>
      <vt:lpstr>TPD – Running Example</vt:lpstr>
      <vt:lpstr>TPD Model (continued)</vt:lpstr>
      <vt:lpstr>Post-Comment Polarity Miner  (PCP-Miner)</vt:lpstr>
      <vt:lpstr>PCP-Miner: Identify opinion words &amp; semantic orientation</vt:lpstr>
      <vt:lpstr>PCP-Miner: Identify frequent features</vt:lpstr>
      <vt:lpstr>PCP-Miner: Polarity measure</vt:lpstr>
      <vt:lpstr>PoPGen – Influence Network Generator</vt:lpstr>
      <vt:lpstr>PoPGen – Influence Network Generator</vt:lpstr>
      <vt:lpstr>Experiment</vt:lpstr>
      <vt:lpstr>Experiment - Accuracy</vt:lpstr>
      <vt:lpstr>Experiment – Statistical Analysis (Reliability)</vt:lpstr>
      <vt:lpstr>Experiment – Influence Spread</vt:lpstr>
      <vt:lpstr>Experiment – Runtime</vt:lpstr>
      <vt:lpstr>Conclusion </vt:lpstr>
      <vt:lpstr>Future work</vt:lpstr>
      <vt:lpstr>References </vt:lpstr>
      <vt:lpstr>Acknowledgment </vt:lpstr>
      <vt:lpstr>Thank You …</vt:lpstr>
      <vt:lpstr>Proposed OBIN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Opinion and Posts Mining for Community Preference Discovery</dc:title>
  <dc:creator>hp</dc:creator>
  <cp:lastModifiedBy>Mumut</cp:lastModifiedBy>
  <cp:revision>354</cp:revision>
  <cp:lastPrinted>2013-04-22T14:56:41Z</cp:lastPrinted>
  <dcterms:created xsi:type="dcterms:W3CDTF">2012-11-25T15:10:53Z</dcterms:created>
  <dcterms:modified xsi:type="dcterms:W3CDTF">2013-04-25T04:13:47Z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